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7318A-91AA-45CA-AA7F-CFA109264FE8}" type="datetimeFigureOut">
              <a:rPr lang="en-US" smtClean="0"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55EDA2-5E0E-434E-A491-38826C460E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00213"/>
            <a:ext cx="7772400" cy="2736899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dirty="0" smtClean="0">
                <a:latin typeface="Arial" pitchFamily="34" charset="0"/>
                <a:cs typeface="Arial" pitchFamily="34" charset="0"/>
              </a:rPr>
              <a:t>Хромозомски поремећаји</a:t>
            </a:r>
            <a:br>
              <a:rPr lang="sr-Cyrl-CS" dirty="0" smtClean="0">
                <a:latin typeface="Arial" pitchFamily="34" charset="0"/>
                <a:cs typeface="Arial" pitchFamily="34" charset="0"/>
              </a:rPr>
            </a:br>
            <a:r>
              <a:rPr lang="sr-Cyrl-CS" dirty="0" smtClean="0">
                <a:latin typeface="Arial" pitchFamily="34" charset="0"/>
                <a:cs typeface="Arial" pitchFamily="34" charset="0"/>
              </a:rPr>
              <a:t>Хиперпролактинемија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Logotip Medicinski monohroamtsk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90963" y="115888"/>
            <a:ext cx="13620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1223963" y="4797152"/>
            <a:ext cx="6696075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2400" dirty="0">
                <a:cs typeface="Arial" charset="0"/>
              </a:rPr>
              <a:t>Интегрисане академске студије фармације</a:t>
            </a:r>
          </a:p>
          <a:p>
            <a:pPr algn="ctr"/>
            <a:r>
              <a:rPr lang="sr-Cyrl-CS" sz="3200" dirty="0">
                <a:cs typeface="Arial" charset="0"/>
              </a:rPr>
              <a:t>Основи физиологије човека</a:t>
            </a:r>
          </a:p>
          <a:p>
            <a:pPr algn="ctr"/>
            <a:r>
              <a:rPr lang="sr-Cyrl-CS" sz="2400" dirty="0" smtClean="0">
                <a:cs typeface="Arial" charset="0"/>
              </a:rPr>
              <a:t>Семинар</a:t>
            </a:r>
          </a:p>
          <a:p>
            <a:pPr algn="ctr"/>
            <a:r>
              <a:rPr lang="sr-Cyrl-CS" sz="2400" dirty="0" smtClean="0">
                <a:cs typeface="Arial" charset="0"/>
              </a:rPr>
              <a:t>15. недеља наставе</a:t>
            </a:r>
            <a:endParaRPr lang="sr-Cyrl-CS" sz="2400" dirty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Хиперпролактинемија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sr-Cyrl-CS" sz="2800" dirty="0" smtClean="0"/>
              <a:t>Више од 70% особа са хромофобним аденомом предњег режња хипофизе имају повишене концентрације пролактина у крви.</a:t>
            </a:r>
          </a:p>
          <a:p>
            <a:endParaRPr lang="sr-Cyrl-CS" sz="1400" dirty="0" smtClean="0"/>
          </a:p>
          <a:p>
            <a:r>
              <a:rPr lang="sr-Cyrl-CS" sz="2800" dirty="0" smtClean="0"/>
              <a:t>Најчешћи узрок је секреција пролактина од стране туморских ћелија.</a:t>
            </a:r>
          </a:p>
          <a:p>
            <a:endParaRPr lang="sr-Cyrl-CS" sz="1400" dirty="0" smtClean="0"/>
          </a:p>
          <a:p>
            <a:r>
              <a:rPr lang="sr-Cyrl-CS" sz="2800" dirty="0" smtClean="0"/>
              <a:t>Такође, 15-20% жена са аменорејом има хиперпролакинемију, при чему се након смањења концентрације пролактина поново јављају менструални циклуси.</a:t>
            </a:r>
          </a:p>
          <a:p>
            <a:endParaRPr lang="sr-Cyrl-CS" sz="1400" dirty="0" smtClean="0"/>
          </a:p>
          <a:p>
            <a:r>
              <a:rPr lang="sr-Cyrl-CS" sz="2800" dirty="0" smtClean="0"/>
              <a:t>Код мушкараца је хиперпролактинемија удружена са импотенцијом и хипогонадизмом.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Хиперпролактинемија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800" dirty="0" smtClean="0"/>
              <a:t>Често поједини лекови индукују хиперпролактинемију.</a:t>
            </a:r>
          </a:p>
          <a:p>
            <a:endParaRPr lang="sr-Cyrl-CS" sz="1800" dirty="0" smtClean="0"/>
          </a:p>
          <a:p>
            <a:r>
              <a:rPr lang="sr-Cyrl-CS" sz="2800" dirty="0" smtClean="0"/>
              <a:t>Допамин инхибира секрецију пролактина у хипофизи, па лекови који инхибишу дејство допамина узрокују хиперпролактинемију, тако да ове лекове треба укинути или максимално смањити њихову дозу.</a:t>
            </a:r>
          </a:p>
          <a:p>
            <a:endParaRPr lang="sr-Cyrl-CS" sz="1800" dirty="0" smtClean="0"/>
          </a:p>
          <a:p>
            <a:r>
              <a:rPr lang="sr-Cyrl-CS" sz="2800" dirty="0" smtClean="0"/>
              <a:t>Агонисти допамина могу да се користе у многим ситуацијама, укључујући аденом хипофизе.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Хромозомски поремећаји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800" dirty="0" smtClean="0"/>
              <a:t>Хромозомски поремећаји најчешће настају као последица </a:t>
            </a:r>
            <a:r>
              <a:rPr lang="sr-Cyrl-CS" sz="2800" b="1" dirty="0" smtClean="0"/>
              <a:t>нераздвајања</a:t>
            </a:r>
            <a:r>
              <a:rPr lang="sr-Cyrl-CS" sz="2800" dirty="0" smtClean="0"/>
              <a:t>, када се током мејозе хромозомски пар не дели, већ заједно иду у једну од ћерки ћелија.</a:t>
            </a:r>
          </a:p>
          <a:p>
            <a:endParaRPr lang="sr-Cyrl-CS" sz="1800" dirty="0" smtClean="0"/>
          </a:p>
          <a:p>
            <a:r>
              <a:rPr lang="sr-Cyrl-CS" sz="2800" dirty="0" smtClean="0"/>
              <a:t>Нераздвајањем Х-хромозома настаје више различитих хромозомских поремећаја у зависности од комбиновања хромозома.</a:t>
            </a:r>
          </a:p>
          <a:p>
            <a:endParaRPr lang="sr-Cyrl-CS" sz="1800" dirty="0" smtClean="0"/>
          </a:p>
          <a:p>
            <a:r>
              <a:rPr lang="sr-Cyrl-CS" sz="2800" dirty="0" smtClean="0"/>
              <a:t>Могуће комбинације су: ХО (Тарнеров синдром), </a:t>
            </a:r>
            <a:r>
              <a:rPr lang="sr-Latn-CS" sz="2800" dirty="0" smtClean="0"/>
              <a:t>XXY </a:t>
            </a:r>
            <a:r>
              <a:rPr lang="sr-Cyrl-CS" sz="2800" dirty="0" smtClean="0"/>
              <a:t>(Клинефелтеров синдром)</a:t>
            </a:r>
            <a:r>
              <a:rPr lang="sr-Latn-CS" sz="2800" dirty="0" smtClean="0"/>
              <a:t>, XXX</a:t>
            </a:r>
            <a:r>
              <a:rPr lang="sr-Cyrl-CS" sz="2800" dirty="0" smtClean="0"/>
              <a:t> (синдром “супер жена”)</a:t>
            </a:r>
            <a:r>
              <a:rPr lang="sr-Cyrl-CS" sz="2800" dirty="0"/>
              <a:t> </a:t>
            </a:r>
            <a:r>
              <a:rPr lang="sr-Cyrl-CS" sz="2800" dirty="0" smtClean="0"/>
              <a:t>и</a:t>
            </a:r>
            <a:r>
              <a:rPr lang="sr-Latn-CS" sz="2800" dirty="0" smtClean="0"/>
              <a:t> YO</a:t>
            </a:r>
            <a:r>
              <a:rPr lang="sr-Cyrl-CS" sz="2800" dirty="0" smtClean="0"/>
              <a:t> (летална интраутерино).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Хромозомски поремећаји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800" b="1" dirty="0" smtClean="0"/>
              <a:t>Тарнеров синдром</a:t>
            </a:r>
            <a:r>
              <a:rPr lang="sr-Cyrl-CS" sz="2800" dirty="0" smtClean="0"/>
              <a:t>, </a:t>
            </a:r>
            <a:r>
              <a:rPr lang="sr-Cyrl-CS" sz="2800" b="1" dirty="0" smtClean="0"/>
              <a:t>гонадална дисгенезија </a:t>
            </a:r>
            <a:r>
              <a:rPr lang="sr-Cyrl-CS" sz="2800" dirty="0" smtClean="0"/>
              <a:t>или </a:t>
            </a:r>
            <a:r>
              <a:rPr lang="sr-Cyrl-CS" sz="2800" b="1" dirty="0" smtClean="0"/>
              <a:t>оваријална агенезија </a:t>
            </a:r>
            <a:r>
              <a:rPr lang="sr-Cyrl-CS" sz="2800" dirty="0" smtClean="0"/>
              <a:t>постоји код особа са хромозомском схемом ХО.</a:t>
            </a:r>
          </a:p>
          <a:p>
            <a:endParaRPr lang="sr-Cyrl-CS" sz="1800" dirty="0" smtClean="0"/>
          </a:p>
          <a:p>
            <a:r>
              <a:rPr lang="sr-Cyrl-CS" sz="2800" dirty="0" smtClean="0"/>
              <a:t>Код ових особа гонаде су рудиментиране, тако да се не развијају спољашње и унутрашње женске гениталије.</a:t>
            </a:r>
          </a:p>
          <a:p>
            <a:endParaRPr lang="sr-Cyrl-CS" sz="1800" dirty="0" smtClean="0"/>
          </a:p>
          <a:p>
            <a:r>
              <a:rPr lang="sr-Cyrl-CS" sz="2800" dirty="0" smtClean="0"/>
              <a:t>Ове особе су ниског раста, често са удруженим конгениталним поремећајима, а током пубертета не долази до полног сазревања.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Хромозомски поремећаји</a:t>
            </a:r>
            <a:endParaRPr lang="en-US" sz="3600" dirty="0"/>
          </a:p>
        </p:txBody>
      </p:sp>
      <p:pic>
        <p:nvPicPr>
          <p:cNvPr id="1028" name="Picture 4" descr="http://image.slidesharecdn.com/51-1theconceptofinheritance-120603003907-phpapp02/95/511-form-5-46-728.jpg?cb=13386840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6934200" cy="5200651"/>
          </a:xfrm>
          <a:prstGeom prst="rect">
            <a:avLst/>
          </a:prstGeom>
          <a:noFill/>
        </p:spPr>
      </p:pic>
      <p:pic>
        <p:nvPicPr>
          <p:cNvPr id="7" name="Picture 2" descr="http://dijetaplus.com/wp-content/uploads/2016/01/turnerov-sindr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64704"/>
            <a:ext cx="3855701" cy="2232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868144" y="2420888"/>
            <a:ext cx="108012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Хромозомски поремећаји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sr-Cyrl-CS" sz="2800" dirty="0" smtClean="0"/>
              <a:t>Клинефертеров синдром или дисгенеза семиниферних тубула имају хромозомску схему </a:t>
            </a:r>
            <a:r>
              <a:rPr lang="sr-Latn-CS" sz="2800" dirty="0" smtClean="0"/>
              <a:t>XXY</a:t>
            </a:r>
            <a:r>
              <a:rPr lang="sr-Cyrl-CS" sz="2800" dirty="0" smtClean="0"/>
              <a:t>.</a:t>
            </a:r>
          </a:p>
          <a:p>
            <a:endParaRPr lang="sr-Cyrl-CS" sz="1200" dirty="0" smtClean="0"/>
          </a:p>
          <a:p>
            <a:r>
              <a:rPr lang="sr-Cyrl-CS" sz="2800" dirty="0" smtClean="0"/>
              <a:t>Клинефертеров синдром је једна од најчешћих хромозомских девијација код мушкараца.</a:t>
            </a:r>
          </a:p>
          <a:p>
            <a:endParaRPr lang="sr-Cyrl-CS" sz="1200" dirty="0" smtClean="0"/>
          </a:p>
          <a:p>
            <a:r>
              <a:rPr lang="sr-Cyrl-CS" sz="2800" dirty="0" smtClean="0"/>
              <a:t>Секреција тестостерона током пубертета је најчешће довољна за развијање мушких секундарних полних карактеристика.</a:t>
            </a:r>
          </a:p>
          <a:p>
            <a:endParaRPr lang="sr-Cyrl-CS" sz="1200" dirty="0" smtClean="0"/>
          </a:p>
          <a:p>
            <a:r>
              <a:rPr lang="sr-Cyrl-CS" sz="2800" dirty="0" smtClean="0"/>
              <a:t>Семиниферни тубули су поремећени и код оваквих особа постоји повећана инциденција менталне ретардације. 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Хромозомски поремећаји</a:t>
            </a:r>
            <a:endParaRPr lang="en-US" sz="3600" dirty="0"/>
          </a:p>
        </p:txBody>
      </p:sp>
      <p:pic>
        <p:nvPicPr>
          <p:cNvPr id="17412" name="Picture 4" descr="http://bio3400.nicerweb.com/Locked/media/ch07/07_07a-Klinefelter_syndro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952" y="873864"/>
            <a:ext cx="3708000" cy="3131200"/>
          </a:xfrm>
          <a:prstGeom prst="rect">
            <a:avLst/>
          </a:prstGeom>
          <a:noFill/>
        </p:spPr>
      </p:pic>
      <p:pic>
        <p:nvPicPr>
          <p:cNvPr id="17416" name="Picture 8" descr="http://forum.bodybuilding.com/attachment.php?attachmentid=7320021&amp;d=14126281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908720"/>
            <a:ext cx="3629025" cy="568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Хромозомски поремећаји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800" dirty="0" smtClean="0"/>
              <a:t>Отац фараона Тутанкамона, фараон            Еханатон је вароватно имао              Клинефертеров синдром.</a:t>
            </a:r>
          </a:p>
          <a:p>
            <a:endParaRPr lang="sr-Cyrl-CS" sz="2800" dirty="0" smtClean="0"/>
          </a:p>
          <a:p>
            <a:r>
              <a:rPr lang="sr-Cyrl-CS" sz="2800" dirty="0" smtClean="0"/>
              <a:t>ХХХ хромозомска схема или “супер жена” синдром најчешће није удружена са другим хромозомским поремећајима, тако да је вероватно чешћи у општој популацији.</a:t>
            </a:r>
          </a:p>
          <a:p>
            <a:endParaRPr lang="sr-Cyrl-CS" sz="1200" dirty="0"/>
          </a:p>
          <a:p>
            <a:r>
              <a:rPr lang="sr-Cyrl-CS" sz="2800" dirty="0" smtClean="0"/>
              <a:t>Хромозомска схема </a:t>
            </a:r>
            <a:r>
              <a:rPr lang="sr-Latn-CS" sz="2800" dirty="0" smtClean="0"/>
              <a:t>YO</a:t>
            </a:r>
            <a:r>
              <a:rPr lang="sr-Cyrl-CS" sz="2800" dirty="0" smtClean="0"/>
              <a:t> је вероватно интраутерино летална.</a:t>
            </a:r>
            <a:endParaRPr lang="en-US" sz="2800" dirty="0"/>
          </a:p>
        </p:txBody>
      </p:sp>
      <p:pic>
        <p:nvPicPr>
          <p:cNvPr id="19458" name="Picture 2" descr="http://ehnaton.blog.bg/photos/148333/ehna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46007" y="332656"/>
            <a:ext cx="1114425" cy="2943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Хромозомски поремећаји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800" dirty="0" smtClean="0"/>
              <a:t>Један од најчешћих поремећаја раздвајања аутозомних хромозома је </a:t>
            </a:r>
            <a:r>
              <a:rPr lang="sr-Cyrl-CS" sz="2800" b="1" dirty="0" smtClean="0"/>
              <a:t>Даунов синдром </a:t>
            </a:r>
            <a:r>
              <a:rPr lang="sr-Cyrl-CS" sz="2800" dirty="0" smtClean="0"/>
              <a:t>или </a:t>
            </a:r>
            <a:r>
              <a:rPr lang="sr-Cyrl-CS" sz="2800" b="1" dirty="0" smtClean="0"/>
              <a:t>тризомија 21</a:t>
            </a:r>
            <a:r>
              <a:rPr lang="sr-Cyrl-CS" sz="2800" dirty="0" smtClean="0"/>
              <a:t>.</a:t>
            </a:r>
          </a:p>
          <a:p>
            <a:endParaRPr lang="sr-Cyrl-CS" sz="1800" dirty="0" smtClean="0"/>
          </a:p>
          <a:p>
            <a:r>
              <a:rPr lang="sr-Cyrl-CS" sz="2800" dirty="0" smtClean="0"/>
              <a:t>Постоје бројни други хромозомски поремећаји и боласти изазване дефектима појединачних гена.</a:t>
            </a:r>
          </a:p>
          <a:p>
            <a:endParaRPr lang="sr-Cyrl-CS" sz="1800" dirty="0" smtClean="0"/>
          </a:p>
          <a:p>
            <a:r>
              <a:rPr lang="sr-Cyrl-CS" sz="2800" dirty="0" smtClean="0"/>
              <a:t>Бројни хромозомски и генски поремећаји могу да се дијагностикују </a:t>
            </a:r>
            <a:r>
              <a:rPr lang="sr-Latn-CS" sz="2800" dirty="0" smtClean="0"/>
              <a:t>in utero</a:t>
            </a:r>
            <a:r>
              <a:rPr lang="sr-Cyrl-CS" sz="2800" dirty="0" smtClean="0"/>
              <a:t> анализом феталних ћелија из амнионске течности или ћелија добијених биопсијом хорионских чупица.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sr-Cyrl-CS" sz="3600" dirty="0" smtClean="0"/>
              <a:t>Хромозомски поремећаји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r>
              <a:rPr lang="sr-Cyrl-CS" sz="2800" dirty="0" smtClean="0"/>
              <a:t>Многи од наведених синдрома захватају више органских система, тако да се пацијенти пацијенти прате мултидисциплинарно, како би се спречили кардиоваскуларни поремећаји, секундарне инфекције уринарног тракта, бубрежне малформације и психолошке последице репродуктивних поремећаја.</a:t>
            </a:r>
          </a:p>
          <a:p>
            <a:r>
              <a:rPr lang="sr-Cyrl-CS" sz="2800" dirty="0" smtClean="0"/>
              <a:t>Девојкама са Тарнеровим синдромом се дају високе дозе естрогена да би се изазвао пубертет, док се особама са Клинефертеровим синдромом додају андрогени ради побољшања вирилизације и либида.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474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Хромозомски поремећаји Хиперпролактинемија</vt:lpstr>
      <vt:lpstr>Хромозомски поремећаји</vt:lpstr>
      <vt:lpstr>Хромозомски поремећаји</vt:lpstr>
      <vt:lpstr>Хромозомски поремећаји</vt:lpstr>
      <vt:lpstr>Хромозомски поремећаји</vt:lpstr>
      <vt:lpstr>Хромозомски поремећаји</vt:lpstr>
      <vt:lpstr>Хромозомски поремећаји</vt:lpstr>
      <vt:lpstr>Хромозомски поремећаји</vt:lpstr>
      <vt:lpstr>Хромозомски поремећаји</vt:lpstr>
      <vt:lpstr>Хиперпролактинемија</vt:lpstr>
      <vt:lpstr>Хиперпролактинемија</vt:lpstr>
    </vt:vector>
  </TitlesOfParts>
  <Company>Fakultet medicinskih nauka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Vlada Jakovljevic</dc:creator>
  <cp:lastModifiedBy>Vlada Jakovljevic</cp:lastModifiedBy>
  <cp:revision>19</cp:revision>
  <dcterms:created xsi:type="dcterms:W3CDTF">2016-05-27T07:02:18Z</dcterms:created>
  <dcterms:modified xsi:type="dcterms:W3CDTF">2016-05-27T10:11:12Z</dcterms:modified>
</cp:coreProperties>
</file>