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99" r:id="rId3"/>
    <p:sldId id="301" r:id="rId4"/>
    <p:sldId id="302" r:id="rId5"/>
    <p:sldId id="303" r:id="rId6"/>
    <p:sldId id="304" r:id="rId7"/>
    <p:sldId id="305" r:id="rId8"/>
    <p:sldId id="306" r:id="rId9"/>
    <p:sldId id="307" r:id="rId10"/>
    <p:sldId id="308" r:id="rId11"/>
    <p:sldId id="309" r:id="rId12"/>
    <p:sldId id="310" r:id="rId13"/>
    <p:sldId id="311" r:id="rId14"/>
    <p:sldId id="312" r:id="rId15"/>
    <p:sldId id="313" r:id="rId16"/>
    <p:sldId id="314" r:id="rId17"/>
    <p:sldId id="315" r:id="rId18"/>
    <p:sldId id="316" r:id="rId19"/>
    <p:sldId id="317" r:id="rId20"/>
    <p:sldId id="318" r:id="rId21"/>
    <p:sldId id="319" r:id="rId22"/>
    <p:sldId id="320" r:id="rId23"/>
    <p:sldId id="321" r:id="rId24"/>
    <p:sldId id="322" r:id="rId25"/>
    <p:sldId id="323" r:id="rId26"/>
    <p:sldId id="324" r:id="rId27"/>
    <p:sldId id="325" r:id="rId28"/>
    <p:sldId id="326" r:id="rId29"/>
    <p:sldId id="327" r:id="rId30"/>
    <p:sldId id="328" r:id="rId31"/>
    <p:sldId id="329" r:id="rId32"/>
    <p:sldId id="330" r:id="rId33"/>
    <p:sldId id="331" r:id="rId34"/>
    <p:sldId id="300" r:id="rId35"/>
    <p:sldId id="332" r:id="rId36"/>
    <p:sldId id="333" r:id="rId37"/>
    <p:sldId id="334" r:id="rId38"/>
    <p:sldId id="335" r:id="rId39"/>
    <p:sldId id="336" r:id="rId40"/>
    <p:sldId id="337" r:id="rId41"/>
    <p:sldId id="338" r:id="rId42"/>
    <p:sldId id="339" r:id="rId43"/>
    <p:sldId id="340" r:id="rId44"/>
    <p:sldId id="341" r:id="rId45"/>
    <p:sldId id="342" r:id="rId46"/>
    <p:sldId id="343" r:id="rId47"/>
    <p:sldId id="344" r:id="rId4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s-U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2F5996-B6B0-46D1-B8E0-73C721236F6F}" type="datetimeFigureOut">
              <a:rPr lang="en-US" smtClean="0"/>
              <a:pPr/>
              <a:t>1/31/2021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6C617A0-604C-4066-A93E-6DDA280121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2F5996-B6B0-46D1-B8E0-73C721236F6F}" type="datetimeFigureOut">
              <a:rPr lang="en-US" smtClean="0"/>
              <a:pPr/>
              <a:t>1/31/2021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6C617A0-604C-4066-A93E-6DDA280121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2F5996-B6B0-46D1-B8E0-73C721236F6F}" type="datetimeFigureOut">
              <a:rPr lang="en-US" smtClean="0"/>
              <a:pPr/>
              <a:t>1/31/2021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6C617A0-604C-4066-A93E-6DDA280121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2F5996-B6B0-46D1-B8E0-73C721236F6F}" type="datetimeFigureOut">
              <a:rPr lang="en-US" smtClean="0"/>
              <a:pPr/>
              <a:t>1/31/2021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6C617A0-604C-4066-A93E-6DDA280121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2F5996-B6B0-46D1-B8E0-73C721236F6F}" type="datetimeFigureOut">
              <a:rPr lang="en-US" smtClean="0"/>
              <a:pPr/>
              <a:t>1/31/2021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6C617A0-604C-4066-A93E-6DDA280121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Y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Y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2F5996-B6B0-46D1-B8E0-73C721236F6F}" type="datetimeFigureOut">
              <a:rPr lang="en-US" smtClean="0"/>
              <a:pPr/>
              <a:t>1/31/2021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6C617A0-604C-4066-A93E-6DDA280121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Y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Y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2F5996-B6B0-46D1-B8E0-73C721236F6F}" type="datetimeFigureOut">
              <a:rPr lang="en-US" smtClean="0"/>
              <a:pPr/>
              <a:t>1/31/2021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6C617A0-604C-4066-A93E-6DDA280121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2F5996-B6B0-46D1-B8E0-73C721236F6F}" type="datetimeFigureOut">
              <a:rPr lang="en-US" smtClean="0"/>
              <a:pPr/>
              <a:t>1/31/2021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6C617A0-604C-4066-A93E-6DDA280121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2F5996-B6B0-46D1-B8E0-73C721236F6F}" type="datetimeFigureOut">
              <a:rPr lang="en-US" smtClean="0"/>
              <a:pPr/>
              <a:t>1/31/2021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6C617A0-604C-4066-A93E-6DDA280121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Y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2F5996-B6B0-46D1-B8E0-73C721236F6F}" type="datetimeFigureOut">
              <a:rPr lang="en-US" smtClean="0"/>
              <a:pPr/>
              <a:t>1/31/2021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6C617A0-604C-4066-A93E-6DDA280121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s-UY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2F5996-B6B0-46D1-B8E0-73C721236F6F}" type="datetimeFigureOut">
              <a:rPr lang="en-US" smtClean="0"/>
              <a:pPr/>
              <a:t>1/31/2021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6C617A0-604C-4066-A93E-6DDA280121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CD2F5996-B6B0-46D1-B8E0-73C721236F6F}" type="datetimeFigureOut">
              <a:rPr lang="en-US" smtClean="0"/>
              <a:pPr/>
              <a:t>1/31/2021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6C617A0-604C-4066-A93E-6DDA2801219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996952"/>
            <a:ext cx="9144000" cy="1514599"/>
          </a:xfrm>
        </p:spPr>
        <p:txBody>
          <a:bodyPr>
            <a:normAutofit/>
          </a:bodyPr>
          <a:lstStyle/>
          <a:p>
            <a:r>
              <a:rPr lang="ru-RU" sz="3200" b="1" u="sng" dirty="0" smtClean="0">
                <a:latin typeface="Calibri" pitchFamily="34" charset="0"/>
                <a:cs typeface="Calibri" pitchFamily="34" charset="0"/>
              </a:rPr>
              <a:t>Женски и мушки репродуктивни систем</a:t>
            </a:r>
            <a:endParaRPr lang="en-US" sz="3200" b="1" u="sng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229200"/>
            <a:ext cx="6400800" cy="1201688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sr-Cyrl-RS" dirty="0" smtClean="0">
                <a:latin typeface="Calibri" pitchFamily="34" charset="0"/>
                <a:cs typeface="Calibri" pitchFamily="34" charset="0"/>
              </a:rPr>
              <a:t>Катедра за Физиологију</a:t>
            </a:r>
          </a:p>
          <a:p>
            <a:pPr>
              <a:spcBef>
                <a:spcPts val="0"/>
              </a:spcBef>
            </a:pPr>
            <a:r>
              <a:rPr lang="sr-Cyrl-RS" dirty="0" smtClean="0">
                <a:latin typeface="Calibri" pitchFamily="34" charset="0"/>
                <a:cs typeface="Calibri" pitchFamily="34" charset="0"/>
              </a:rPr>
              <a:t>Доц. др Иван Срејовић</a:t>
            </a:r>
            <a:endParaRPr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75756" y="797803"/>
            <a:ext cx="43924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Факултет медицинских наука</a:t>
            </a:r>
          </a:p>
          <a:p>
            <a:pPr algn="ctr"/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Универзитет у Крагујевцу</a:t>
            </a:r>
            <a:endParaRPr lang="en-US" sz="24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5" name="Picture 129" descr="Related 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332657"/>
            <a:ext cx="1188000" cy="1800200"/>
          </a:xfrm>
          <a:prstGeom prst="rect">
            <a:avLst/>
          </a:prstGeom>
          <a:noFill/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9741" y="332656"/>
            <a:ext cx="2222699" cy="1833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 txBox="1">
            <a:spLocks/>
          </p:cNvSpPr>
          <p:nvPr/>
        </p:nvSpPr>
        <p:spPr bwMode="auto">
          <a:xfrm>
            <a:off x="0" y="1700808"/>
            <a:ext cx="9144000" cy="1514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sr-Cyrl-RS" sz="2400" b="1" u="sng" kern="0" dirty="0" smtClean="0">
                <a:solidFill>
                  <a:schemeClr val="tx2"/>
                </a:solidFill>
                <a:latin typeface="Calibri" pitchFamily="34" charset="0"/>
                <a:ea typeface="+mj-ea"/>
                <a:cs typeface="Calibri" pitchFamily="34" charset="0"/>
              </a:rPr>
              <a:t>ОСНОВИ ФИЗИОЛОГИЈЕ ЧОВЕКА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sr-Cyrl-RS" sz="2400" kern="0" dirty="0" smtClean="0">
                <a:solidFill>
                  <a:schemeClr val="tx2"/>
                </a:solidFill>
                <a:latin typeface="Calibri" pitchFamily="34" charset="0"/>
                <a:ea typeface="+mj-ea"/>
                <a:cs typeface="Calibri" pitchFamily="34" charset="0"/>
              </a:rPr>
              <a:t>Трећи </a:t>
            </a:r>
            <a:r>
              <a:rPr kumimoji="0" lang="sr-Cyrl-RS" sz="240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модул</a:t>
            </a:r>
            <a:r>
              <a:rPr kumimoji="0" lang="sr-Cyrl-RS" sz="2400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: </a:t>
            </a:r>
            <a:r>
              <a:rPr kumimoji="0" lang="ru-RU" sz="2400" b="1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Основи физиологије човека </a:t>
            </a:r>
            <a:r>
              <a:rPr kumimoji="0" lang="ru-RU" sz="2400" b="1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3</a:t>
            </a:r>
            <a:endParaRPr kumimoji="0" lang="ru-RU" sz="2400" b="1" i="0" u="none" strike="noStrike" kern="0" cap="none" spc="0" normalizeH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itchFamily="34" charset="0"/>
              <a:ea typeface="+mj-ea"/>
              <a:cs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45786" y="4509120"/>
            <a:ext cx="38524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2400" kern="0" dirty="0" smtClean="0">
                <a:solidFill>
                  <a:schemeClr val="tx2"/>
                </a:solidFill>
                <a:latin typeface="Calibri" pitchFamily="34" charset="0"/>
                <a:ea typeface="+mn-ea"/>
                <a:cs typeface="Calibri" pitchFamily="34" charset="0"/>
              </a:rPr>
              <a:t>Петнаеста недеља наставе</a:t>
            </a:r>
            <a:endParaRPr lang="en-US" sz="2400" kern="0" dirty="0">
              <a:solidFill>
                <a:schemeClr val="tx2"/>
              </a:solidFill>
              <a:latin typeface="Calibri" pitchFamily="34" charset="0"/>
              <a:ea typeface="+mn-ea"/>
              <a:cs typeface="Calibri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995936" y="1573342"/>
            <a:ext cx="12747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2020/2021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/>
          <a:lstStyle/>
          <a:p>
            <a:r>
              <a:rPr lang="sr-Cyrl-RS" sz="3200" dirty="0" smtClean="0">
                <a:latin typeface="Calibri" pitchFamily="34" charset="0"/>
                <a:cs typeface="Calibri" pitchFamily="34" charset="0"/>
              </a:rPr>
              <a:t>Оваријумски циклус</a:t>
            </a:r>
            <a:endParaRPr lang="en-US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764704"/>
            <a:ext cx="8784976" cy="5904656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2200" dirty="0" smtClean="0">
                <a:latin typeface="Calibri" pitchFamily="34" charset="0"/>
                <a:cs typeface="Calibri" pitchFamily="34" charset="0"/>
              </a:rPr>
              <a:t>LH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 достиже десетоструке вредности непосредно пре овулације, праћен повећањем секреције 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FSH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, при чему ова два хормона делују синергистички;</a:t>
            </a:r>
          </a:p>
          <a:p>
            <a:pPr fontAlgn="auto">
              <a:spcAft>
                <a:spcPts val="0"/>
              </a:spcAft>
              <a:defRPr/>
            </a:pPr>
            <a:endParaRPr lang="sr-Cyrl-RS" sz="1000" dirty="0" smtClean="0">
              <a:latin typeface="Calibri" pitchFamily="34" charset="0"/>
              <a:cs typeface="Calibri" pitchFamily="34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sz="2200" dirty="0" smtClean="0">
                <a:latin typeface="Calibri" pitchFamily="34" charset="0"/>
                <a:cs typeface="Calibri" pitchFamily="34" charset="0"/>
              </a:rPr>
              <a:t>LH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 делује на ћелије гранулозе и </a:t>
            </a:r>
            <a:r>
              <a:rPr lang="en-US" sz="2200" i="1" dirty="0" smtClean="0">
                <a:latin typeface="Calibri" pitchFamily="34" charset="0"/>
                <a:cs typeface="Calibri" pitchFamily="34" charset="0"/>
              </a:rPr>
              <a:t>theca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-е и мења њихов образац секреције, при чему почињу да секретују прогестерон;</a:t>
            </a:r>
          </a:p>
          <a:p>
            <a:pPr fontAlgn="auto">
              <a:spcAft>
                <a:spcPts val="0"/>
              </a:spcAft>
              <a:defRPr/>
            </a:pPr>
            <a:endParaRPr lang="sr-Cyrl-RS" sz="1000" dirty="0" smtClean="0">
              <a:latin typeface="Calibri" pitchFamily="34" charset="0"/>
              <a:cs typeface="Calibri" pitchFamily="34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Количина естрогена почиње да се смањује на 1 дан пре овулације, док секреција прогестерона почиње да се повећава;</a:t>
            </a:r>
          </a:p>
          <a:p>
            <a:pPr fontAlgn="auto">
              <a:spcAft>
                <a:spcPts val="0"/>
              </a:spcAft>
              <a:defRPr/>
            </a:pPr>
            <a:endParaRPr lang="sr-Cyrl-RS" sz="1000" dirty="0" smtClean="0">
              <a:latin typeface="Calibri" pitchFamily="34" charset="0"/>
              <a:cs typeface="Calibri" pitchFamily="34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ru-RU" sz="2200" dirty="0" smtClean="0">
                <a:latin typeface="Calibri" pitchFamily="34" charset="0"/>
                <a:cs typeface="Calibri" pitchFamily="34" charset="0"/>
              </a:rPr>
              <a:t>Јајну ћелију, након овулације, прихватају фимбрије јајовода и она улази у јајовод где се врши оплођење, или ако оплођење изостане, транспортује се до материце и избацује кроз вагину;</a:t>
            </a:r>
          </a:p>
          <a:p>
            <a:pPr fontAlgn="auto">
              <a:spcAft>
                <a:spcPts val="0"/>
              </a:spcAft>
              <a:defRPr/>
            </a:pPr>
            <a:endParaRPr lang="ru-RU" sz="1000" dirty="0" smtClean="0">
              <a:latin typeface="Calibri" pitchFamily="34" charset="0"/>
              <a:cs typeface="Calibri" pitchFamily="34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Руптурирани фоликул се испуњава крвљу и из њега настаје </a:t>
            </a:r>
            <a:r>
              <a:rPr lang="en-US" sz="2200" b="1" i="1" dirty="0" smtClean="0">
                <a:latin typeface="Calibri" pitchFamily="34" charset="0"/>
                <a:cs typeface="Calibri" pitchFamily="34" charset="0"/>
              </a:rPr>
              <a:t>corpus </a:t>
            </a:r>
            <a:r>
              <a:rPr lang="en-US" sz="2200" b="1" i="1" dirty="0" err="1" smtClean="0">
                <a:latin typeface="Calibri" pitchFamily="34" charset="0"/>
                <a:cs typeface="Calibri" pitchFamily="34" charset="0"/>
              </a:rPr>
              <a:t>hemorrhagicum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;</a:t>
            </a:r>
          </a:p>
          <a:p>
            <a:pPr fontAlgn="auto">
              <a:spcAft>
                <a:spcPts val="0"/>
              </a:spcAft>
              <a:defRPr/>
            </a:pPr>
            <a:endParaRPr lang="sr-Cyrl-RS" sz="1000" dirty="0" smtClean="0">
              <a:latin typeface="Calibri" pitchFamily="34" charset="0"/>
              <a:cs typeface="Calibri" pitchFamily="34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ru-RU" sz="2200" dirty="0" smtClean="0">
                <a:latin typeface="Calibri" pitchFamily="34" charset="0"/>
                <a:cs typeface="Calibri" pitchFamily="34" charset="0"/>
              </a:rPr>
              <a:t>Неколико сати након овулације 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ћелије гранулозе и </a:t>
            </a:r>
            <a:r>
              <a:rPr lang="en-US" sz="2200" i="1" dirty="0" smtClean="0">
                <a:latin typeface="Calibri" pitchFamily="34" charset="0"/>
                <a:cs typeface="Calibri" pitchFamily="34" charset="0"/>
              </a:rPr>
              <a:t>theca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-е подлежу процесу </a:t>
            </a:r>
            <a:r>
              <a:rPr lang="sr-Cyrl-RS" sz="2200" b="1" dirty="0" smtClean="0">
                <a:latin typeface="Calibri" pitchFamily="34" charset="0"/>
                <a:cs typeface="Calibri" pitchFamily="34" charset="0"/>
              </a:rPr>
              <a:t>лутеинизације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.</a:t>
            </a:r>
            <a:endParaRPr lang="ru-RU" sz="2200" dirty="0" smtClean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/>
          <a:lstStyle/>
          <a:p>
            <a:r>
              <a:rPr lang="sr-Cyrl-RS" sz="3200" dirty="0" smtClean="0">
                <a:latin typeface="Calibri" pitchFamily="34" charset="0"/>
                <a:cs typeface="Calibri" pitchFamily="34" charset="0"/>
              </a:rPr>
              <a:t>Оваријумски циклус</a:t>
            </a:r>
            <a:endParaRPr lang="en-US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764704"/>
            <a:ext cx="8784976" cy="5904656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2200" dirty="0" smtClean="0">
                <a:latin typeface="Calibri" pitchFamily="34" charset="0"/>
                <a:cs typeface="Calibri" pitchFamily="34" charset="0"/>
              </a:rPr>
              <a:t>LH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 достиже десетоструке вредности непосредно пре овулације, праћен повећањем секреције 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FSH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, при чему ова два хормона делују синергистички;</a:t>
            </a:r>
          </a:p>
          <a:p>
            <a:pPr fontAlgn="auto">
              <a:spcAft>
                <a:spcPts val="0"/>
              </a:spcAft>
              <a:defRPr/>
            </a:pPr>
            <a:endParaRPr lang="sr-Cyrl-RS" sz="1000" dirty="0" smtClean="0">
              <a:latin typeface="Calibri" pitchFamily="34" charset="0"/>
              <a:cs typeface="Calibri" pitchFamily="34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sz="2200" dirty="0" smtClean="0">
                <a:latin typeface="Calibri" pitchFamily="34" charset="0"/>
                <a:cs typeface="Calibri" pitchFamily="34" charset="0"/>
              </a:rPr>
              <a:t>LH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 делује на ћелије гранулозе и </a:t>
            </a:r>
            <a:r>
              <a:rPr lang="en-US" sz="2200" i="1" dirty="0" smtClean="0">
                <a:latin typeface="Calibri" pitchFamily="34" charset="0"/>
                <a:cs typeface="Calibri" pitchFamily="34" charset="0"/>
              </a:rPr>
              <a:t>theca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-е и мења њихов образац секреције, при чему почињу да секретују прогестерон;</a:t>
            </a:r>
          </a:p>
          <a:p>
            <a:pPr fontAlgn="auto">
              <a:spcAft>
                <a:spcPts val="0"/>
              </a:spcAft>
              <a:defRPr/>
            </a:pPr>
            <a:endParaRPr lang="sr-Cyrl-RS" sz="1000" dirty="0" smtClean="0">
              <a:latin typeface="Calibri" pitchFamily="34" charset="0"/>
              <a:cs typeface="Calibri" pitchFamily="34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Количина естрогена почиње да се смањује на 1 дан пре овулације, док секреција прогестерона почиње да се повећава;</a:t>
            </a:r>
          </a:p>
          <a:p>
            <a:pPr fontAlgn="auto">
              <a:spcAft>
                <a:spcPts val="0"/>
              </a:spcAft>
              <a:defRPr/>
            </a:pPr>
            <a:endParaRPr lang="sr-Cyrl-RS" sz="1000" dirty="0" smtClean="0">
              <a:latin typeface="Calibri" pitchFamily="34" charset="0"/>
              <a:cs typeface="Calibri" pitchFamily="34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ru-RU" sz="2200" dirty="0" smtClean="0">
                <a:latin typeface="Calibri" pitchFamily="34" charset="0"/>
                <a:cs typeface="Calibri" pitchFamily="34" charset="0"/>
              </a:rPr>
              <a:t>Јајну ћелију, након овулације, прихватају фимбрије јајовода и она улази у јајовод где се врши оплођење, или ако оплођење изостане, транспортује се до материце и избацује кроз вагину;</a:t>
            </a:r>
          </a:p>
          <a:p>
            <a:pPr fontAlgn="auto">
              <a:spcAft>
                <a:spcPts val="0"/>
              </a:spcAft>
              <a:defRPr/>
            </a:pPr>
            <a:endParaRPr lang="ru-RU" sz="1000" dirty="0" smtClean="0">
              <a:latin typeface="Calibri" pitchFamily="34" charset="0"/>
              <a:cs typeface="Calibri" pitchFamily="34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Руптурирани фоликул се испуњава крвљу и из њега настаје </a:t>
            </a:r>
            <a:r>
              <a:rPr lang="en-US" sz="2200" b="1" i="1" dirty="0" smtClean="0">
                <a:latin typeface="Calibri" pitchFamily="34" charset="0"/>
                <a:cs typeface="Calibri" pitchFamily="34" charset="0"/>
              </a:rPr>
              <a:t>corpus </a:t>
            </a:r>
            <a:r>
              <a:rPr lang="en-US" sz="2200" b="1" i="1" dirty="0" err="1" smtClean="0">
                <a:latin typeface="Calibri" pitchFamily="34" charset="0"/>
                <a:cs typeface="Calibri" pitchFamily="34" charset="0"/>
              </a:rPr>
              <a:t>hemorrhagicum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;</a:t>
            </a:r>
          </a:p>
          <a:p>
            <a:pPr fontAlgn="auto">
              <a:spcAft>
                <a:spcPts val="0"/>
              </a:spcAft>
              <a:defRPr/>
            </a:pPr>
            <a:endParaRPr lang="sr-Cyrl-RS" sz="1000" dirty="0" smtClean="0">
              <a:latin typeface="Calibri" pitchFamily="34" charset="0"/>
              <a:cs typeface="Calibri" pitchFamily="34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ru-RU" sz="2200" dirty="0" smtClean="0">
                <a:latin typeface="Calibri" pitchFamily="34" charset="0"/>
                <a:cs typeface="Calibri" pitchFamily="34" charset="0"/>
              </a:rPr>
              <a:t>Неколико сати након овулације 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ћелије гранулозе и </a:t>
            </a:r>
            <a:r>
              <a:rPr lang="en-US" sz="2200" i="1" dirty="0" smtClean="0">
                <a:latin typeface="Calibri" pitchFamily="34" charset="0"/>
                <a:cs typeface="Calibri" pitchFamily="34" charset="0"/>
              </a:rPr>
              <a:t>theca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-е подлежу процесу </a:t>
            </a:r>
            <a:r>
              <a:rPr lang="sr-Cyrl-RS" sz="2200" b="1" dirty="0" smtClean="0">
                <a:latin typeface="Calibri" pitchFamily="34" charset="0"/>
                <a:cs typeface="Calibri" pitchFamily="34" charset="0"/>
              </a:rPr>
              <a:t>лутеинизације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.</a:t>
            </a:r>
            <a:endParaRPr lang="ru-RU" sz="2200" dirty="0" smtClean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8125" y="490538"/>
            <a:ext cx="8667750" cy="587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/>
          <a:lstStyle/>
          <a:p>
            <a:r>
              <a:rPr lang="sr-Cyrl-RS" sz="3200" dirty="0" smtClean="0">
                <a:latin typeface="Calibri" pitchFamily="34" charset="0"/>
                <a:cs typeface="Calibri" pitchFamily="34" charset="0"/>
              </a:rPr>
              <a:t>Оваријумски циклус</a:t>
            </a:r>
            <a:endParaRPr lang="en-US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764704"/>
            <a:ext cx="8784976" cy="5904656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У процесу лутеинизације формира се </a:t>
            </a:r>
            <a:r>
              <a:rPr lang="sr-Cyrl-RS" sz="2200" b="1" dirty="0" smtClean="0">
                <a:latin typeface="Calibri" pitchFamily="34" charset="0"/>
                <a:cs typeface="Calibri" pitchFamily="34" charset="0"/>
              </a:rPr>
              <a:t>жуто тело 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(</a:t>
            </a:r>
            <a:r>
              <a:rPr lang="en-US" sz="2200" b="1" dirty="0" smtClean="0">
                <a:latin typeface="Calibri" pitchFamily="34" charset="0"/>
                <a:cs typeface="Calibri" pitchFamily="34" charset="0"/>
              </a:rPr>
              <a:t>corpus </a:t>
            </a:r>
            <a:r>
              <a:rPr lang="en-US" sz="2200" b="1" dirty="0" err="1" smtClean="0">
                <a:latin typeface="Calibri" pitchFamily="34" charset="0"/>
                <a:cs typeface="Calibri" pitchFamily="34" charset="0"/>
              </a:rPr>
              <a:t>luteum</a:t>
            </a:r>
            <a:r>
              <a:rPr lang="sr-Cyrl-RS" sz="2200" b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– </a:t>
            </a:r>
            <a:r>
              <a:rPr lang="sr-Cyrl-RS" sz="2200" b="1" dirty="0" smtClean="0">
                <a:latin typeface="Calibri" pitchFamily="34" charset="0"/>
                <a:cs typeface="Calibri" pitchFamily="34" charset="0"/>
              </a:rPr>
              <a:t>лутеална фаза циклуса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);</a:t>
            </a:r>
          </a:p>
          <a:p>
            <a:pPr fontAlgn="auto">
              <a:spcAft>
                <a:spcPts val="0"/>
              </a:spcAft>
              <a:defRPr/>
            </a:pPr>
            <a:endParaRPr lang="sr-Cyrl-RS" sz="1000" dirty="0" smtClean="0">
              <a:latin typeface="Calibri" pitchFamily="34" charset="0"/>
              <a:cs typeface="Calibri" pitchFamily="34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sr-Cyrl-RS" sz="2200" b="1" dirty="0" smtClean="0">
                <a:latin typeface="Calibri" pitchFamily="34" charset="0"/>
                <a:cs typeface="Calibri" pitchFamily="34" charset="0"/>
              </a:rPr>
              <a:t>Ћелије гранулозе 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развијају глатки ендоплазматски ретикулум и почињу интезивно да </a:t>
            </a:r>
            <a:r>
              <a:rPr lang="sr-Cyrl-RS" sz="2200" b="1" dirty="0" smtClean="0">
                <a:latin typeface="Calibri" pitchFamily="34" charset="0"/>
                <a:cs typeface="Calibri" pitchFamily="34" charset="0"/>
              </a:rPr>
              <a:t>секретују прогестерон 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и </a:t>
            </a:r>
            <a:r>
              <a:rPr lang="sr-Cyrl-RS" sz="2200" b="1" dirty="0" smtClean="0">
                <a:latin typeface="Calibri" pitchFamily="34" charset="0"/>
                <a:cs typeface="Calibri" pitchFamily="34" charset="0"/>
              </a:rPr>
              <a:t>естрогене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 (прогестерон доминантно);</a:t>
            </a:r>
          </a:p>
          <a:p>
            <a:pPr fontAlgn="auto">
              <a:spcAft>
                <a:spcPts val="0"/>
              </a:spcAft>
              <a:defRPr/>
            </a:pPr>
            <a:endParaRPr lang="sr-Cyrl-RS" sz="1000" dirty="0" smtClean="0">
              <a:latin typeface="Calibri" pitchFamily="34" charset="0"/>
              <a:cs typeface="Calibri" pitchFamily="34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ru-RU" sz="2200" b="1" dirty="0" smtClean="0">
                <a:latin typeface="Calibri" pitchFamily="34" charset="0"/>
                <a:cs typeface="Calibri" pitchFamily="34" charset="0"/>
              </a:rPr>
              <a:t>Ћелије</a:t>
            </a:r>
            <a:r>
              <a:rPr lang="sr-Cyrl-RS" sz="2200" b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b="1" i="1" dirty="0" smtClean="0">
                <a:latin typeface="Calibri" pitchFamily="34" charset="0"/>
                <a:cs typeface="Calibri" pitchFamily="34" charset="0"/>
              </a:rPr>
              <a:t>theca</a:t>
            </a:r>
            <a:r>
              <a:rPr lang="sr-Cyrl-RS" sz="2200" b="1" dirty="0" smtClean="0">
                <a:latin typeface="Calibri" pitchFamily="34" charset="0"/>
                <a:cs typeface="Calibri" pitchFamily="34" charset="0"/>
              </a:rPr>
              <a:t>-е 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доминантно </a:t>
            </a:r>
            <a:r>
              <a:rPr lang="sr-Cyrl-RS" sz="2200" b="1" dirty="0" smtClean="0">
                <a:latin typeface="Calibri" pitchFamily="34" charset="0"/>
                <a:cs typeface="Calibri" pitchFamily="34" charset="0"/>
              </a:rPr>
              <a:t>секретују андрогене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, андростенедион и тестостерон, али се ови хормони ароматизацијом </a:t>
            </a:r>
            <a:r>
              <a:rPr lang="sr-Cyrl-RS" sz="2200" b="1" dirty="0" smtClean="0">
                <a:latin typeface="Calibri" pitchFamily="34" charset="0"/>
                <a:cs typeface="Calibri" pitchFamily="34" charset="0"/>
              </a:rPr>
              <a:t>преводе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 у </a:t>
            </a:r>
            <a:r>
              <a:rPr lang="sr-Cyrl-RS" sz="2200" b="1" dirty="0" smtClean="0">
                <a:latin typeface="Calibri" pitchFamily="34" charset="0"/>
                <a:cs typeface="Calibri" pitchFamily="34" charset="0"/>
              </a:rPr>
              <a:t>прогестерон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 и </a:t>
            </a:r>
            <a:r>
              <a:rPr lang="sr-Cyrl-RS" sz="2200" b="1" dirty="0" smtClean="0">
                <a:latin typeface="Calibri" pitchFamily="34" charset="0"/>
                <a:cs typeface="Calibri" pitchFamily="34" charset="0"/>
              </a:rPr>
              <a:t>естроген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;</a:t>
            </a:r>
          </a:p>
          <a:p>
            <a:pPr fontAlgn="auto">
              <a:spcAft>
                <a:spcPts val="0"/>
              </a:spcAft>
              <a:defRPr/>
            </a:pPr>
            <a:endParaRPr lang="sr-Cyrl-RS" sz="1000" dirty="0" smtClean="0">
              <a:latin typeface="Calibri" pitchFamily="34" charset="0"/>
              <a:cs typeface="Calibri" pitchFamily="34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ru-RU" sz="2200" dirty="0" smtClean="0">
                <a:latin typeface="Calibri" pitchFamily="34" charset="0"/>
                <a:cs typeface="Calibri" pitchFamily="34" charset="0"/>
              </a:rPr>
              <a:t>Ако се деси оплођење жуто тело перзистира и до порођаја најчешће нема менструалних крварења;</a:t>
            </a:r>
          </a:p>
          <a:p>
            <a:pPr fontAlgn="auto">
              <a:spcAft>
                <a:spcPts val="0"/>
              </a:spcAft>
              <a:defRPr/>
            </a:pPr>
            <a:endParaRPr lang="ru-RU" sz="1000" dirty="0" smtClean="0">
              <a:latin typeface="Calibri" pitchFamily="34" charset="0"/>
              <a:cs typeface="Calibri" pitchFamily="34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ru-RU" sz="2200" dirty="0" smtClean="0">
                <a:latin typeface="Calibri" pitchFamily="34" charset="0"/>
                <a:cs typeface="Calibri" pitchFamily="34" charset="0"/>
              </a:rPr>
              <a:t>Ако не дође до оплођења жуто тело почиње да дегенерише четири дана пре менструације (24. дан циклуса) и замњује га ожиљно ткиво формирајући бело тело (</a:t>
            </a:r>
            <a:r>
              <a:rPr lang="en-US" sz="2200" b="1" dirty="0" smtClean="0">
                <a:latin typeface="Calibri" pitchFamily="34" charset="0"/>
                <a:cs typeface="Calibri" pitchFamily="34" charset="0"/>
              </a:rPr>
              <a:t>corpus </a:t>
            </a:r>
            <a:r>
              <a:rPr lang="en-US" sz="2200" b="1" dirty="0" err="1" smtClean="0">
                <a:latin typeface="Calibri" pitchFamily="34" charset="0"/>
                <a:cs typeface="Calibri" pitchFamily="34" charset="0"/>
              </a:rPr>
              <a:t>albicans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)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.</a:t>
            </a:r>
            <a:endParaRPr lang="ru-RU" sz="2200" dirty="0" smtClean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/>
          <a:lstStyle/>
          <a:p>
            <a:r>
              <a:rPr lang="sr-Cyrl-RS" sz="3200" dirty="0" smtClean="0">
                <a:latin typeface="Calibri" pitchFamily="34" charset="0"/>
                <a:cs typeface="Calibri" pitchFamily="34" charset="0"/>
              </a:rPr>
              <a:t>Оваријумски циклус</a:t>
            </a:r>
            <a:endParaRPr lang="en-US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764704"/>
            <a:ext cx="8784976" cy="5904656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Током феталног развоја јајници садрже око 7 милиона јајних ћелија; </a:t>
            </a:r>
          </a:p>
          <a:p>
            <a:pPr fontAlgn="auto">
              <a:spcAft>
                <a:spcPts val="0"/>
              </a:spcAft>
              <a:defRPr/>
            </a:pP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На рођењу постоји око 2 милиона јајних ћелија, а око милион улази у фазу прве мејотичке деобе, затим наступа период застоја током кога се наставља процес атрезије, тако да у време пубертета број јајних ћелија у оба јајника износи око 300 хиљада;</a:t>
            </a:r>
          </a:p>
          <a:p>
            <a:pPr fontAlgn="auto">
              <a:spcAft>
                <a:spcPts val="0"/>
              </a:spcAft>
              <a:defRPr/>
            </a:pPr>
            <a:endParaRPr lang="sr-Cyrl-RS" sz="500" dirty="0" smtClean="0">
              <a:latin typeface="Calibri" pitchFamily="34" charset="0"/>
              <a:cs typeface="Calibri" pitchFamily="34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Пошто током једног циклуса сазрева једна јајна ћелија, током читавог репродуктивног периода сазри 500 јајних ћелија;</a:t>
            </a:r>
          </a:p>
          <a:p>
            <a:pPr fontAlgn="auto">
              <a:spcAft>
                <a:spcPts val="0"/>
              </a:spcAft>
              <a:defRPr/>
            </a:pP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Непосредно пре овулације завршава се прва мејотичка деоба, при чему настају секундарни ооцит и прво поларно тело, које фрагментише и губи се.</a:t>
            </a:r>
          </a:p>
          <a:p>
            <a:pPr fontAlgn="auto">
              <a:spcAft>
                <a:spcPts val="0"/>
              </a:spcAft>
              <a:defRPr/>
            </a:pPr>
            <a:endParaRPr lang="sr-Cyrl-RS" sz="500" dirty="0" smtClean="0">
              <a:latin typeface="Calibri" pitchFamily="34" charset="0"/>
              <a:cs typeface="Calibri" pitchFamily="34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Секундарни ооцит започиње другу мејотичку деобу али се зауставља у метафази, и наставља се само уколико сперматозоид пенетрира у ооцит.</a:t>
            </a:r>
          </a:p>
          <a:p>
            <a:pPr fontAlgn="auto">
              <a:spcAft>
                <a:spcPts val="0"/>
              </a:spcAft>
              <a:defRPr/>
            </a:pPr>
            <a:endParaRPr lang="sr-Cyrl-RS" sz="500" dirty="0" smtClean="0">
              <a:latin typeface="Calibri" pitchFamily="34" charset="0"/>
              <a:cs typeface="Calibri" pitchFamily="34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У случају оплођења секундарни ооцид завршава деобу, секундарно поларно тело се одбацује, а оплођена јајна ћелија даље формира нову јединку.</a:t>
            </a:r>
          </a:p>
          <a:p>
            <a:pPr fontAlgn="auto">
              <a:spcAft>
                <a:spcPts val="0"/>
              </a:spcAft>
              <a:defRPr/>
            </a:pPr>
            <a:endParaRPr lang="sr-Cyrl-RS" sz="2200" dirty="0" smtClean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/>
          <a:lstStyle/>
          <a:p>
            <a:r>
              <a:rPr lang="sr-Cyrl-RS" sz="3200" dirty="0" smtClean="0">
                <a:latin typeface="Calibri" pitchFamily="34" charset="0"/>
                <a:cs typeface="Calibri" pitchFamily="34" charset="0"/>
              </a:rPr>
              <a:t>Утерини циклус</a:t>
            </a:r>
            <a:endParaRPr lang="en-US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764704"/>
            <a:ext cx="8784976" cy="5904656"/>
          </a:xfrm>
        </p:spPr>
        <p:txBody>
          <a:bodyPr/>
          <a:lstStyle/>
          <a:p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У складу са хормонским променама током менструланог циклуса, постоје цикличне промене у ендометријуму: 1) </a:t>
            </a:r>
            <a:r>
              <a:rPr lang="sr-Cyrl-CS" sz="2000" b="1" dirty="0" smtClean="0">
                <a:latin typeface="Calibri" pitchFamily="34" charset="0"/>
                <a:cs typeface="Calibri" pitchFamily="34" charset="0"/>
              </a:rPr>
              <a:t>пролиферација ендометријума</a:t>
            </a: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, 2) </a:t>
            </a:r>
            <a:r>
              <a:rPr lang="sr-Cyrl-CS" sz="2000" b="1" dirty="0" smtClean="0">
                <a:latin typeface="Calibri" pitchFamily="34" charset="0"/>
                <a:cs typeface="Calibri" pitchFamily="34" charset="0"/>
              </a:rPr>
              <a:t>развој секреторних промена у ендометријуму</a:t>
            </a: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, и 3) </a:t>
            </a:r>
            <a:r>
              <a:rPr lang="sr-Cyrl-CS" sz="2000" b="1" dirty="0" smtClean="0">
                <a:latin typeface="Calibri" pitchFamily="34" charset="0"/>
                <a:cs typeface="Calibri" pitchFamily="34" charset="0"/>
              </a:rPr>
              <a:t>десквамација</a:t>
            </a: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 (одлубљивање) </a:t>
            </a:r>
            <a:r>
              <a:rPr lang="sr-Cyrl-CS" sz="2000" b="1" dirty="0" smtClean="0">
                <a:latin typeface="Calibri" pitchFamily="34" charset="0"/>
                <a:cs typeface="Calibri" pitchFamily="34" charset="0"/>
              </a:rPr>
              <a:t>ендометријума</a:t>
            </a: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endParaRPr lang="sr-Cyrl-CS" sz="100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На крају менструалног циклуса сви слојеви ендометријума изузев најдубљих се одлубљују;</a:t>
            </a:r>
          </a:p>
          <a:p>
            <a:endParaRPr lang="sr-Cyrl-CS" sz="90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Нови ендометријум расте под утицајем естрогена од 5. до 14. дана циклуса, и како ендометријум задебљава жлезде утеруса се увећавају и постају израженије, али не почињу да се увијају и секретују у већој мери;</a:t>
            </a:r>
          </a:p>
          <a:p>
            <a:endParaRPr lang="sr-Cyrl-CS" sz="105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Ова фаза утериног менструалног циклуса се назива </a:t>
            </a:r>
            <a:r>
              <a:rPr lang="sr-Cyrl-CS" sz="2000" b="1" dirty="0" smtClean="0">
                <a:latin typeface="Calibri" pitchFamily="34" charset="0"/>
                <a:cs typeface="Calibri" pitchFamily="34" charset="0"/>
              </a:rPr>
              <a:t>пролиферативна фаза</a:t>
            </a: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;</a:t>
            </a:r>
          </a:p>
          <a:p>
            <a:endParaRPr lang="sr-Cyrl-CS" sz="105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Након овулације ендометријум благо бубри и постаје боље прокрвљен под утицајем естрогена и прогестерона из жутог тела;</a:t>
            </a:r>
          </a:p>
          <a:p>
            <a:endParaRPr lang="sr-Cyrl-CS" sz="105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Жлезде постају све израженије, увијају се и почињу да секретују бистру течност, па се ова фаза утериног менструалног циклуса назива </a:t>
            </a:r>
            <a:r>
              <a:rPr lang="sr-Cyrl-CS" sz="2000" b="1" dirty="0" smtClean="0">
                <a:latin typeface="Calibri" pitchFamily="34" charset="0"/>
                <a:cs typeface="Calibri" pitchFamily="34" charset="0"/>
              </a:rPr>
              <a:t>секреторна фаза</a:t>
            </a: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/>
          <a:lstStyle/>
          <a:p>
            <a:r>
              <a:rPr lang="sr-Cyrl-RS" sz="3200" dirty="0" smtClean="0">
                <a:latin typeface="Calibri" pitchFamily="34" charset="0"/>
                <a:cs typeface="Calibri" pitchFamily="34" charset="0"/>
              </a:rPr>
              <a:t>Утерини циклус</a:t>
            </a:r>
            <a:endParaRPr lang="en-US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764704"/>
            <a:ext cx="8784976" cy="5904656"/>
          </a:xfrm>
        </p:spPr>
        <p:txBody>
          <a:bodyPr/>
          <a:lstStyle/>
          <a:p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У складу са хормонским променама током менструланог циклуса, постоје цикличне промене у ендометријуму: 1) </a:t>
            </a:r>
            <a:r>
              <a:rPr lang="sr-Cyrl-CS" sz="2000" b="1" dirty="0" smtClean="0">
                <a:latin typeface="Calibri" pitchFamily="34" charset="0"/>
                <a:cs typeface="Calibri" pitchFamily="34" charset="0"/>
              </a:rPr>
              <a:t>пролиферација ендометријума</a:t>
            </a: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, 2) </a:t>
            </a:r>
            <a:r>
              <a:rPr lang="sr-Cyrl-CS" sz="2000" b="1" dirty="0" smtClean="0">
                <a:latin typeface="Calibri" pitchFamily="34" charset="0"/>
                <a:cs typeface="Calibri" pitchFamily="34" charset="0"/>
              </a:rPr>
              <a:t>развој секреторних промена у ендометријуму</a:t>
            </a: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, и 3) </a:t>
            </a:r>
            <a:r>
              <a:rPr lang="sr-Cyrl-CS" sz="2000" b="1" dirty="0" smtClean="0">
                <a:latin typeface="Calibri" pitchFamily="34" charset="0"/>
                <a:cs typeface="Calibri" pitchFamily="34" charset="0"/>
              </a:rPr>
              <a:t>десквамација</a:t>
            </a: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 (одлубљивање) </a:t>
            </a:r>
            <a:r>
              <a:rPr lang="sr-Cyrl-CS" sz="2000" b="1" dirty="0" smtClean="0">
                <a:latin typeface="Calibri" pitchFamily="34" charset="0"/>
                <a:cs typeface="Calibri" pitchFamily="34" charset="0"/>
              </a:rPr>
              <a:t>ендометријума</a:t>
            </a: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endParaRPr lang="sr-Cyrl-CS" sz="100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На крају менструалног циклуса сви слојеви ендометријума изузев најдубљих се одлубљују;</a:t>
            </a:r>
          </a:p>
          <a:p>
            <a:endParaRPr lang="sr-Cyrl-CS" sz="90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Нови ендометријум расте под утицајем естрогена од 5. до 14. дана циклуса, и како ендометријум задебљава жлезде утеруса се увећавају и постају израженије, али не почињу да се увијају и секретују у већој мери;</a:t>
            </a:r>
          </a:p>
          <a:p>
            <a:endParaRPr lang="sr-Cyrl-CS" sz="105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Ова фаза утериног менструалног циклуса се назива </a:t>
            </a:r>
            <a:r>
              <a:rPr lang="sr-Cyrl-CS" sz="2000" b="1" dirty="0" smtClean="0">
                <a:latin typeface="Calibri" pitchFamily="34" charset="0"/>
                <a:cs typeface="Calibri" pitchFamily="34" charset="0"/>
              </a:rPr>
              <a:t>пролиферативна фаза</a:t>
            </a: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;</a:t>
            </a:r>
          </a:p>
          <a:p>
            <a:endParaRPr lang="sr-Cyrl-CS" sz="105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Након овулације ендометријум благо бубри и постаје боље прокрвљен под утицајем естрогена и прогестерона из жутог тела;</a:t>
            </a:r>
          </a:p>
          <a:p>
            <a:endParaRPr lang="sr-Cyrl-CS" sz="105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Жлезде постају све израженије, увијају се и почињу да секретују бистру течност, па се ова фаза утериног менструалног циклуса назива </a:t>
            </a:r>
            <a:r>
              <a:rPr lang="sr-Cyrl-CS" sz="2000" b="1" dirty="0" smtClean="0">
                <a:latin typeface="Calibri" pitchFamily="34" charset="0"/>
                <a:cs typeface="Calibri" pitchFamily="34" charset="0"/>
              </a:rPr>
              <a:t>секреторна фаза</a:t>
            </a: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875" y="771525"/>
            <a:ext cx="8604250" cy="53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/>
          <a:lstStyle/>
          <a:p>
            <a:r>
              <a:rPr lang="sr-Cyrl-RS" sz="3200" dirty="0" smtClean="0">
                <a:latin typeface="Calibri" pitchFamily="34" charset="0"/>
                <a:cs typeface="Calibri" pitchFamily="34" charset="0"/>
              </a:rPr>
              <a:t>Утерини циклус</a:t>
            </a:r>
            <a:endParaRPr lang="en-US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764704"/>
            <a:ext cx="8784976" cy="5904656"/>
          </a:xfrm>
        </p:spPr>
        <p:txBody>
          <a:bodyPr/>
          <a:lstStyle/>
          <a:p>
            <a:r>
              <a:rPr lang="sr-Cyrl-CS" sz="2200" dirty="0" smtClean="0">
                <a:latin typeface="Calibri" pitchFamily="34" charset="0"/>
                <a:cs typeface="Calibri" pitchFamily="34" charset="0"/>
              </a:rPr>
              <a:t>Ендометријум снабдевају крвљу два типа артерија, површинаке 2/3 ендометријума, које се одлубе током менструације (</a:t>
            </a:r>
            <a:r>
              <a:rPr lang="en-US" sz="2200" b="1" i="1" dirty="0" smtClean="0">
                <a:latin typeface="Calibri" pitchFamily="34" charset="0"/>
                <a:cs typeface="Calibri" pitchFamily="34" charset="0"/>
              </a:rPr>
              <a:t>stratum </a:t>
            </a:r>
            <a:r>
              <a:rPr lang="en-US" sz="2200" b="1" i="1" dirty="0" err="1" smtClean="0">
                <a:latin typeface="Calibri" pitchFamily="34" charset="0"/>
                <a:cs typeface="Calibri" pitchFamily="34" charset="0"/>
              </a:rPr>
              <a:t>functionale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) </a:t>
            </a:r>
            <a:r>
              <a:rPr lang="sr-Cyrl-CS" sz="2200" dirty="0" smtClean="0">
                <a:latin typeface="Calibri" pitchFamily="34" charset="0"/>
                <a:cs typeface="Calibri" pitchFamily="34" charset="0"/>
              </a:rPr>
              <a:t>васкуларизују </a:t>
            </a:r>
            <a:r>
              <a:rPr lang="sr-Cyrl-CS" sz="2200" b="1" dirty="0" smtClean="0">
                <a:latin typeface="Calibri" pitchFamily="34" charset="0"/>
                <a:cs typeface="Calibri" pitchFamily="34" charset="0"/>
              </a:rPr>
              <a:t>спиралне артерије</a:t>
            </a:r>
            <a:r>
              <a:rPr lang="sr-Cyrl-CS" sz="2200" dirty="0" smtClean="0">
                <a:latin typeface="Calibri" pitchFamily="34" charset="0"/>
                <a:cs typeface="Calibri" pitchFamily="34" charset="0"/>
              </a:rPr>
              <a:t>, а дубоки, базални слој (</a:t>
            </a:r>
            <a:r>
              <a:rPr lang="en-US" sz="2200" b="1" i="1" dirty="0" smtClean="0">
                <a:latin typeface="Calibri" pitchFamily="34" charset="0"/>
                <a:cs typeface="Calibri" pitchFamily="34" charset="0"/>
              </a:rPr>
              <a:t>stratum </a:t>
            </a:r>
            <a:r>
              <a:rPr lang="en-US" sz="2200" b="1" i="1" dirty="0" err="1" smtClean="0">
                <a:latin typeface="Calibri" pitchFamily="34" charset="0"/>
                <a:cs typeface="Calibri" pitchFamily="34" charset="0"/>
              </a:rPr>
              <a:t>basale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) </a:t>
            </a:r>
            <a:r>
              <a:rPr lang="sr-Cyrl-CS" sz="2200" dirty="0" smtClean="0">
                <a:latin typeface="Calibri" pitchFamily="34" charset="0"/>
                <a:cs typeface="Calibri" pitchFamily="34" charset="0"/>
              </a:rPr>
              <a:t>који се не олубљује васкуларизују праве, </a:t>
            </a:r>
            <a:r>
              <a:rPr lang="sr-Cyrl-CS" sz="2200" b="1" dirty="0" smtClean="0">
                <a:latin typeface="Calibri" pitchFamily="34" charset="0"/>
                <a:cs typeface="Calibri" pitchFamily="34" charset="0"/>
              </a:rPr>
              <a:t>базиларне артерије</a:t>
            </a:r>
            <a:r>
              <a:rPr lang="sr-Cyrl-CS" sz="2200" dirty="0" smtClean="0">
                <a:latin typeface="Calibri" pitchFamily="34" charset="0"/>
                <a:cs typeface="Calibri" pitchFamily="34" charset="0"/>
              </a:rPr>
              <a:t>;</a:t>
            </a:r>
          </a:p>
        </p:txBody>
      </p:sp>
      <p:sp>
        <p:nvSpPr>
          <p:cNvPr id="4" name="TextBox 6"/>
          <p:cNvSpPr txBox="1">
            <a:spLocks noChangeArrowheads="1"/>
          </p:cNvSpPr>
          <p:nvPr/>
        </p:nvSpPr>
        <p:spPr bwMode="auto">
          <a:xfrm>
            <a:off x="179512" y="2564904"/>
            <a:ext cx="5903913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54013" indent="-354013">
              <a:buFont typeface="Arial" pitchFamily="34" charset="0"/>
              <a:buChar char="•"/>
            </a:pPr>
            <a:r>
              <a:rPr lang="sr-Cyrl-CS" sz="2200" dirty="0">
                <a:latin typeface="Calibri" pitchFamily="34" charset="0"/>
                <a:cs typeface="Calibri" pitchFamily="34" charset="0"/>
              </a:rPr>
              <a:t>Када жуто тело регредира, изостаје хормонска подршка ендометријуму, услед чега постаје тањи, а спиралне артерије се уврћу</a:t>
            </a:r>
            <a:r>
              <a:rPr lang="sr-Cyrl-CS" sz="2200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pPr marL="354013" indent="-354013">
              <a:buFont typeface="Arial" pitchFamily="34" charset="0"/>
              <a:buChar char="•"/>
            </a:pPr>
            <a:endParaRPr lang="sr-Cyrl-CS" sz="900" dirty="0">
              <a:latin typeface="Calibri" pitchFamily="34" charset="0"/>
              <a:cs typeface="Calibri" pitchFamily="34" charset="0"/>
            </a:endParaRPr>
          </a:p>
          <a:p>
            <a:pPr marL="354013" indent="-354013">
              <a:buFont typeface="Arial" pitchFamily="34" charset="0"/>
              <a:buChar char="•"/>
            </a:pPr>
            <a:r>
              <a:rPr lang="sr-Cyrl-CS" sz="2200" dirty="0">
                <a:latin typeface="Calibri" pitchFamily="34" charset="0"/>
                <a:cs typeface="Calibri" pitchFamily="34" charset="0"/>
              </a:rPr>
              <a:t>Настају поља фокалне некрозе, која се шире и спајају</a:t>
            </a:r>
            <a:r>
              <a:rPr lang="sr-Cyrl-CS" sz="2200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pPr marL="354013" indent="-354013">
              <a:buFont typeface="Arial" pitchFamily="34" charset="0"/>
              <a:buChar char="•"/>
            </a:pPr>
            <a:endParaRPr lang="sr-Cyrl-CS" sz="900" dirty="0">
              <a:latin typeface="Calibri" pitchFamily="34" charset="0"/>
              <a:cs typeface="Calibri" pitchFamily="34" charset="0"/>
            </a:endParaRPr>
          </a:p>
          <a:p>
            <a:pPr marL="354013" indent="-354013">
              <a:buFont typeface="Arial" pitchFamily="34" charset="0"/>
              <a:buChar char="•"/>
            </a:pPr>
            <a:r>
              <a:rPr lang="sr-Cyrl-CS" sz="2200" dirty="0">
                <a:latin typeface="Calibri" pitchFamily="34" charset="0"/>
                <a:cs typeface="Calibri" pitchFamily="34" charset="0"/>
              </a:rPr>
              <a:t>Спазам и дегенерација зидова спиралних артеријан изазивају тачкасте хеморагије које конфлуирају и настаје менструација.</a:t>
            </a:r>
            <a:endParaRPr lang="en-US" sz="22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2420888"/>
            <a:ext cx="2304827" cy="423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/>
          <a:lstStyle/>
          <a:p>
            <a:r>
              <a:rPr lang="sr-Cyrl-RS" sz="3200" dirty="0" smtClean="0">
                <a:latin typeface="Calibri" pitchFamily="34" charset="0"/>
                <a:cs typeface="Calibri" pitchFamily="34" charset="0"/>
              </a:rPr>
              <a:t>Естрогени</a:t>
            </a:r>
            <a:endParaRPr lang="en-US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764704"/>
            <a:ext cx="8784976" cy="5904656"/>
          </a:xfrm>
        </p:spPr>
        <p:txBody>
          <a:bodyPr/>
          <a:lstStyle/>
          <a:p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Естрогени који се природно синтетишу су </a:t>
            </a:r>
            <a:r>
              <a:rPr lang="el-GR" sz="2000" b="1" dirty="0" smtClean="0">
                <a:latin typeface="Calibri" pitchFamily="34" charset="0"/>
                <a:cs typeface="Calibri" pitchFamily="34" charset="0"/>
              </a:rPr>
              <a:t>17β-</a:t>
            </a:r>
            <a:r>
              <a:rPr lang="sr-Cyrl-CS" sz="2000" b="1" dirty="0" smtClean="0">
                <a:latin typeface="Calibri" pitchFamily="34" charset="0"/>
                <a:cs typeface="Calibri" pitchFamily="34" charset="0"/>
              </a:rPr>
              <a:t>естрадиол</a:t>
            </a: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sr-Cyrl-CS" sz="2000" b="1" dirty="0" smtClean="0">
                <a:latin typeface="Calibri" pitchFamily="34" charset="0"/>
                <a:cs typeface="Calibri" pitchFamily="34" charset="0"/>
              </a:rPr>
              <a:t>естрон</a:t>
            </a: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 и </a:t>
            </a:r>
            <a:r>
              <a:rPr lang="sr-Cyrl-CS" sz="2000" b="1" dirty="0" smtClean="0">
                <a:latin typeface="Calibri" pitchFamily="34" charset="0"/>
                <a:cs typeface="Calibri" pitchFamily="34" charset="0"/>
              </a:rPr>
              <a:t>естриол</a:t>
            </a: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По структури су С</a:t>
            </a:r>
            <a:r>
              <a:rPr lang="sr-Cyrl-CS" sz="2000" baseline="-25000" dirty="0" smtClean="0">
                <a:latin typeface="Calibri" pitchFamily="34" charset="0"/>
                <a:cs typeface="Calibri" pitchFamily="34" charset="0"/>
              </a:rPr>
              <a:t>18</a:t>
            </a: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 стероиди и луче их гранулоза ћелије оваријумских фоликула, жуто тело и плацента.</a:t>
            </a:r>
          </a:p>
          <a:p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Њихова биосинтеза зависи од ензима </a:t>
            </a:r>
            <a:r>
              <a:rPr lang="sr-Cyrl-CS" sz="2000" b="1" dirty="0" smtClean="0">
                <a:latin typeface="Calibri" pitchFamily="34" charset="0"/>
                <a:cs typeface="Calibri" pitchFamily="34" charset="0"/>
              </a:rPr>
              <a:t>ароматазе</a:t>
            </a: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, који конвертује </a:t>
            </a:r>
            <a:r>
              <a:rPr lang="ru-RU" sz="2000" dirty="0" smtClean="0">
                <a:latin typeface="Calibri" pitchFamily="34" charset="0"/>
                <a:cs typeface="Calibri" pitchFamily="34" charset="0"/>
              </a:rPr>
              <a:t>тестостерон у естрадиол и андростенедион у естрон.</a:t>
            </a:r>
            <a:endParaRPr lang="en-US" sz="2000" dirty="0" smtClean="0">
              <a:latin typeface="Calibri" pitchFamily="34" charset="0"/>
              <a:cs typeface="Calibri" pitchFamily="34" charset="0"/>
            </a:endParaRPr>
          </a:p>
          <a:p>
            <a:endParaRPr lang="sr-Cyrl-CS" sz="2000" dirty="0" smtClean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8638" y="2673350"/>
            <a:ext cx="5546725" cy="406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57500"/>
            <a:ext cx="8229600" cy="1219572"/>
          </a:xfrm>
        </p:spPr>
        <p:txBody>
          <a:bodyPr/>
          <a:lstStyle/>
          <a:p>
            <a:r>
              <a:rPr lang="sr-Cyrl-RS" dirty="0" smtClean="0">
                <a:latin typeface="Calibri" pitchFamily="34" charset="0"/>
                <a:cs typeface="Calibri" pitchFamily="34" charset="0"/>
              </a:rPr>
              <a:t>Физиологија женског репродуктивног система</a:t>
            </a:r>
            <a:endParaRPr lang="en-US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/>
          <a:lstStyle/>
          <a:p>
            <a:r>
              <a:rPr lang="sr-Cyrl-RS" sz="3200" dirty="0" smtClean="0">
                <a:latin typeface="Calibri" pitchFamily="34" charset="0"/>
                <a:cs typeface="Calibri" pitchFamily="34" charset="0"/>
              </a:rPr>
              <a:t>Естрогени</a:t>
            </a:r>
            <a:endParaRPr lang="en-US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764704"/>
            <a:ext cx="8784976" cy="5904656"/>
          </a:xfrm>
        </p:spPr>
        <p:txBody>
          <a:bodyPr/>
          <a:lstStyle/>
          <a:p>
            <a:endParaRPr lang="sr-Cyrl-CS" sz="200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Ћелије </a:t>
            </a:r>
            <a:r>
              <a:rPr lang="en-US" sz="2000" b="1" i="1" dirty="0" smtClean="0">
                <a:latin typeface="Calibri" pitchFamily="34" charset="0"/>
                <a:cs typeface="Calibri" pitchFamily="34" charset="0"/>
              </a:rPr>
              <a:t>theca </a:t>
            </a:r>
            <a:r>
              <a:rPr lang="en-US" sz="2000" b="1" i="1" dirty="0" err="1" smtClean="0">
                <a:latin typeface="Calibri" pitchFamily="34" charset="0"/>
                <a:cs typeface="Calibri" pitchFamily="34" charset="0"/>
              </a:rPr>
              <a:t>interna</a:t>
            </a:r>
            <a:r>
              <a:rPr lang="sr-Cyrl-RS" sz="2000" i="1" dirty="0" smtClean="0">
                <a:latin typeface="Calibri" pitchFamily="34" charset="0"/>
                <a:cs typeface="Calibri" pitchFamily="34" charset="0"/>
              </a:rPr>
              <a:t>-е</a:t>
            </a: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имају много 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LH </a:t>
            </a: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рецептора, а 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LH </a:t>
            </a: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делује преко </a:t>
            </a:r>
            <a:r>
              <a:rPr lang="en-US" sz="2000" dirty="0" err="1" smtClean="0">
                <a:latin typeface="Calibri" pitchFamily="34" charset="0"/>
                <a:cs typeface="Calibri" pitchFamily="34" charset="0"/>
              </a:rPr>
              <a:t>cAMP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и тиме повећава конверзију холестерола у андростенедион, који се у гранулоза ћелијама конвертује у естрогене;</a:t>
            </a:r>
          </a:p>
          <a:p>
            <a:endParaRPr lang="sr-Cyrl-CS" sz="100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Гранулоза ћелије имају и велики број 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FSH </a:t>
            </a: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рецептора, а 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FSH </a:t>
            </a: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потпомаже секрецију естрадиола активацијом </a:t>
            </a:r>
            <a:r>
              <a:rPr lang="en-US" sz="2000" dirty="0" err="1" smtClean="0">
                <a:latin typeface="Calibri" pitchFamily="34" charset="0"/>
                <a:cs typeface="Calibri" pitchFamily="34" charset="0"/>
              </a:rPr>
              <a:t>cAMP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који повећава активност ароматазе.</a:t>
            </a:r>
          </a:p>
          <a:p>
            <a:endParaRPr lang="sr-Cyrl-CS" sz="2000" dirty="0" smtClean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23938" y="4054475"/>
            <a:ext cx="7096125" cy="160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/>
          <a:lstStyle/>
          <a:p>
            <a:r>
              <a:rPr lang="sr-Cyrl-RS" sz="3200" dirty="0" smtClean="0">
                <a:latin typeface="Calibri" pitchFamily="34" charset="0"/>
                <a:cs typeface="Calibri" pitchFamily="34" charset="0"/>
              </a:rPr>
              <a:t>Естрогени</a:t>
            </a:r>
            <a:endParaRPr lang="en-US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764704"/>
            <a:ext cx="8784976" cy="5904656"/>
          </a:xfrm>
        </p:spPr>
        <p:txBody>
          <a:bodyPr/>
          <a:lstStyle/>
          <a:p>
            <a:r>
              <a:rPr lang="ru-RU" sz="2000" dirty="0" smtClean="0">
                <a:latin typeface="Calibri" pitchFamily="34" charset="0"/>
                <a:cs typeface="Calibri" pitchFamily="34" charset="0"/>
              </a:rPr>
              <a:t>Естрогени потпомажу раст оваријалних фоликула и повећавају мотилитет јајовода, изазивају повећање протока крви у материци и значајно утичу на глатку мускулатуру утеруса;</a:t>
            </a:r>
            <a:endParaRPr lang="en-US" sz="2000" dirty="0" smtClean="0">
              <a:latin typeface="Calibri" pitchFamily="34" charset="0"/>
              <a:cs typeface="Calibri" pitchFamily="34" charset="0"/>
            </a:endParaRPr>
          </a:p>
          <a:p>
            <a:endParaRPr lang="ru-RU" sz="9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2000" dirty="0" smtClean="0">
                <a:latin typeface="Calibri" pitchFamily="34" charset="0"/>
                <a:cs typeface="Calibri" pitchFamily="34" charset="0"/>
              </a:rPr>
              <a:t>Естрогени доводе до смањења секреције FSH - у одређеним условима изазивају инхибицију секреције LH (негативна повратна спрега), док у другим пак изазивају пораст секреције LH (позитивна повратна спрега);</a:t>
            </a:r>
            <a:endParaRPr lang="en-US" sz="2000" dirty="0" smtClean="0">
              <a:latin typeface="Calibri" pitchFamily="34" charset="0"/>
              <a:cs typeface="Calibri" pitchFamily="34" charset="0"/>
            </a:endParaRPr>
          </a:p>
          <a:p>
            <a:endParaRPr lang="ru-RU" sz="9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2000" dirty="0" smtClean="0">
                <a:latin typeface="Calibri" pitchFamily="34" charset="0"/>
                <a:cs typeface="Calibri" pitchFamily="34" charset="0"/>
              </a:rPr>
              <a:t>Естрогени повећавају секрецију ангиотензиногена и тиреоид-везујућег глобулина, и узрокују затварање епифизних окрајака код људи;</a:t>
            </a:r>
            <a:endParaRPr lang="en-US" sz="2000" dirty="0" smtClean="0">
              <a:latin typeface="Calibri" pitchFamily="34" charset="0"/>
              <a:cs typeface="Calibri" pitchFamily="34" charset="0"/>
            </a:endParaRPr>
          </a:p>
          <a:p>
            <a:endParaRPr lang="ru-RU" sz="9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2000" dirty="0" smtClean="0">
                <a:latin typeface="Calibri" pitchFamily="34" charset="0"/>
                <a:cs typeface="Calibri" pitchFamily="34" charset="0"/>
              </a:rPr>
              <a:t>Естрогени повећавају либидо код људи директним деловањем на поједине неуроне у хипоталамусу;</a:t>
            </a:r>
            <a:endParaRPr lang="en-US" sz="2000" dirty="0" smtClean="0">
              <a:latin typeface="Calibri" pitchFamily="34" charset="0"/>
              <a:cs typeface="Calibri" pitchFamily="34" charset="0"/>
            </a:endParaRPr>
          </a:p>
          <a:p>
            <a:endParaRPr lang="ru-RU" sz="9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2000" dirty="0" smtClean="0">
                <a:latin typeface="Calibri" pitchFamily="34" charset="0"/>
                <a:cs typeface="Calibri" pitchFamily="34" charset="0"/>
              </a:rPr>
              <a:t>Естрогени у дојкама изазивају раст дуктуса и у великој мери су узрок увећања дојки у пубертету код девојчица, па се називају и хормони раста за дојке;</a:t>
            </a:r>
          </a:p>
          <a:p>
            <a:endParaRPr lang="en-US" sz="90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Естрогени инхибирају активност остеокласта и повећавају густину костију.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/>
          <a:lstStyle/>
          <a:p>
            <a:r>
              <a:rPr lang="sr-Cyrl-RS" sz="3200" dirty="0" smtClean="0">
                <a:latin typeface="Calibri" pitchFamily="34" charset="0"/>
                <a:cs typeface="Calibri" pitchFamily="34" charset="0"/>
              </a:rPr>
              <a:t>Естрогени</a:t>
            </a:r>
            <a:endParaRPr lang="en-US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764704"/>
            <a:ext cx="8784976" cy="5904656"/>
          </a:xfrm>
        </p:spPr>
        <p:txBody>
          <a:bodyPr/>
          <a:lstStyle/>
          <a:p>
            <a:endParaRPr lang="ru-RU" sz="20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2000" dirty="0" smtClean="0">
                <a:latin typeface="Calibri" pitchFamily="34" charset="0"/>
                <a:cs typeface="Calibri" pitchFamily="34" charset="0"/>
              </a:rPr>
              <a:t>Промене које се јављају код жене током пубертета, поред раста дојки, материце и вагине, последица су дејства естрогена (феминизирајућих хормона), и делимично одсуства андрогена;</a:t>
            </a:r>
            <a:endParaRPr lang="en-US" sz="2000" dirty="0" smtClean="0">
              <a:latin typeface="Calibri" pitchFamily="34" charset="0"/>
              <a:cs typeface="Calibri" pitchFamily="34" charset="0"/>
            </a:endParaRPr>
          </a:p>
          <a:p>
            <a:endParaRPr lang="ru-RU" sz="9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2000" dirty="0" smtClean="0">
                <a:latin typeface="Calibri" pitchFamily="34" charset="0"/>
                <a:cs typeface="Calibri" pitchFamily="34" charset="0"/>
              </a:rPr>
              <a:t>Жене имају уска рамена и шире кукове, бедра која конвергирају и руке које дивергирају;</a:t>
            </a:r>
            <a:endParaRPr lang="en-US" sz="2000" dirty="0" smtClean="0">
              <a:latin typeface="Calibri" pitchFamily="34" charset="0"/>
              <a:cs typeface="Calibri" pitchFamily="34" charset="0"/>
            </a:endParaRPr>
          </a:p>
          <a:p>
            <a:endParaRPr lang="ru-RU" sz="9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2000" dirty="0" smtClean="0">
                <a:latin typeface="Calibri" pitchFamily="34" charset="0"/>
                <a:cs typeface="Calibri" pitchFamily="34" charset="0"/>
              </a:rPr>
              <a:t>Код жена ларинкс задржава препубертетске димензије, а глас остаје виши;</a:t>
            </a:r>
            <a:endParaRPr lang="en-US" sz="2000" dirty="0" smtClean="0">
              <a:latin typeface="Calibri" pitchFamily="34" charset="0"/>
              <a:cs typeface="Calibri" pitchFamily="34" charset="0"/>
            </a:endParaRPr>
          </a:p>
          <a:p>
            <a:endParaRPr lang="ru-RU" sz="9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2000" dirty="0" smtClean="0">
                <a:latin typeface="Calibri" pitchFamily="34" charset="0"/>
                <a:cs typeface="Calibri" pitchFamily="34" charset="0"/>
              </a:rPr>
              <a:t>Жене имају мање изражену маљавост тела и више косе, а пубична маљавост има карактеристичан троугласт распоред;</a:t>
            </a:r>
            <a:endParaRPr lang="en-US" sz="2000" dirty="0" smtClean="0">
              <a:latin typeface="Calibri" pitchFamily="34" charset="0"/>
              <a:cs typeface="Calibri" pitchFamily="34" charset="0"/>
            </a:endParaRPr>
          </a:p>
          <a:p>
            <a:endParaRPr lang="ru-RU" sz="9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2000" dirty="0" smtClean="0">
                <a:latin typeface="Calibri" pitchFamily="34" charset="0"/>
                <a:cs typeface="Calibri" pitchFamily="34" charset="0"/>
              </a:rPr>
              <a:t>Естрогени повећавају секрецију лојних жлезда и тако инхибишу ефекте тестостерона и формирање комедона (митисера) и акни;</a:t>
            </a:r>
            <a:endParaRPr lang="en-US" sz="2000" dirty="0" smtClean="0">
              <a:latin typeface="Calibri" pitchFamily="34" charset="0"/>
              <a:cs typeface="Calibri" pitchFamily="34" charset="0"/>
            </a:endParaRPr>
          </a:p>
          <a:p>
            <a:endParaRPr lang="ru-RU" sz="90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Естрогени имају значајну улогу у смањењу нивоа холестерола у плазми, и брзо изазивају вазодилатацију повећањем локалне продукције 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N</a:t>
            </a: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О.</a:t>
            </a:r>
            <a:endParaRPr lang="en-US" sz="2000" dirty="0" smtClean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/>
          <a:lstStyle/>
          <a:p>
            <a:r>
              <a:rPr lang="sr-Cyrl-RS" sz="3200" dirty="0" smtClean="0">
                <a:latin typeface="Calibri" pitchFamily="34" charset="0"/>
                <a:cs typeface="Calibri" pitchFamily="34" charset="0"/>
              </a:rPr>
              <a:t>Естрогени</a:t>
            </a:r>
            <a:endParaRPr lang="en-US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764704"/>
            <a:ext cx="8784976" cy="5904656"/>
          </a:xfrm>
        </p:spPr>
        <p:txBody>
          <a:bodyPr/>
          <a:lstStyle/>
          <a:p>
            <a:endParaRPr lang="ru-RU" sz="20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2000" dirty="0" smtClean="0">
                <a:latin typeface="Calibri" pitchFamily="34" charset="0"/>
                <a:cs typeface="Calibri" pitchFamily="34" charset="0"/>
              </a:rPr>
              <a:t>Естроген остварује дејства преко два типа рецептора: естрогенског рецептора </a:t>
            </a:r>
            <a:r>
              <a:rPr lang="el-GR" sz="2000" dirty="0" smtClean="0">
                <a:latin typeface="Calibri" pitchFamily="34" charset="0"/>
                <a:cs typeface="Calibri" pitchFamily="34" charset="0"/>
              </a:rPr>
              <a:t>α (</a:t>
            </a:r>
            <a:r>
              <a:rPr lang="ru-RU" sz="2000" dirty="0" smtClean="0">
                <a:latin typeface="Calibri" pitchFamily="34" charset="0"/>
                <a:cs typeface="Calibri" pitchFamily="34" charset="0"/>
              </a:rPr>
              <a:t>ЕР</a:t>
            </a:r>
            <a:r>
              <a:rPr lang="el-GR" sz="2000" dirty="0" smtClean="0">
                <a:latin typeface="Calibri" pitchFamily="34" charset="0"/>
                <a:cs typeface="Calibri" pitchFamily="34" charset="0"/>
              </a:rPr>
              <a:t>α)</a:t>
            </a: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 и естрогенског рецептора </a:t>
            </a:r>
            <a:r>
              <a:rPr lang="el-GR" sz="2000" dirty="0" smtClean="0">
                <a:latin typeface="Calibri" pitchFamily="34" charset="0"/>
                <a:cs typeface="Calibri" pitchFamily="34" charset="0"/>
              </a:rPr>
              <a:t>β (</a:t>
            </a: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ЕР</a:t>
            </a:r>
            <a:r>
              <a:rPr lang="el-GR" sz="2000" dirty="0" smtClean="0">
                <a:latin typeface="Calibri" pitchFamily="34" charset="0"/>
                <a:cs typeface="Calibri" pitchFamily="34" charset="0"/>
              </a:rPr>
              <a:t>β)</a:t>
            </a: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;</a:t>
            </a:r>
            <a:endParaRPr lang="en-US" sz="2000" dirty="0" smtClean="0">
              <a:latin typeface="Calibri" pitchFamily="34" charset="0"/>
              <a:cs typeface="Calibri" pitchFamily="34" charset="0"/>
            </a:endParaRPr>
          </a:p>
          <a:p>
            <a:endParaRPr lang="sr-Cyrl-CS" sz="90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Оба рецептора припадају групи једарних рецептора;</a:t>
            </a:r>
            <a:endParaRPr lang="en-US" sz="2000" dirty="0" smtClean="0">
              <a:latin typeface="Calibri" pitchFamily="34" charset="0"/>
              <a:cs typeface="Calibri" pitchFamily="34" charset="0"/>
            </a:endParaRPr>
          </a:p>
          <a:p>
            <a:endParaRPr lang="sr-Cyrl-CS" sz="90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Након везивања естрогена, рецептори формирају димере, везују се за ДНК и мењају транскрипцију;</a:t>
            </a:r>
            <a:endParaRPr lang="en-US" sz="2000" dirty="0" smtClean="0">
              <a:latin typeface="Calibri" pitchFamily="34" charset="0"/>
              <a:cs typeface="Calibri" pitchFamily="34" charset="0"/>
            </a:endParaRPr>
          </a:p>
          <a:p>
            <a:endParaRPr lang="sr-Cyrl-CS" sz="9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2000" dirty="0" smtClean="0">
                <a:latin typeface="Calibri" pitchFamily="34" charset="0"/>
                <a:cs typeface="Calibri" pitchFamily="34" charset="0"/>
              </a:rPr>
              <a:t>ЕРα се примарно налазе у утерусу, бубрезима, јетри, и срцу, док се ЕРβ налазе примарно у јајницима, простати, плућима, гастроинтестиналном тракту, хематопоетском ткиву и централном нервном систему;</a:t>
            </a:r>
            <a:endParaRPr lang="en-US" sz="2000" dirty="0" smtClean="0">
              <a:latin typeface="Calibri" pitchFamily="34" charset="0"/>
              <a:cs typeface="Calibri" pitchFamily="34" charset="0"/>
            </a:endParaRPr>
          </a:p>
          <a:p>
            <a:endParaRPr lang="ru-RU" sz="9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2000" dirty="0" smtClean="0">
                <a:latin typeface="Calibri" pitchFamily="34" charset="0"/>
                <a:cs typeface="Calibri" pitchFamily="34" charset="0"/>
              </a:rPr>
              <a:t>Већина ефеката естрогена је геномска, то јест, дејство је усмерено на једро, али неки ефекти су толико брзи </a:t>
            </a:r>
            <a:r>
              <a:rPr lang="ru-RU" sz="1800" dirty="0" smtClean="0">
                <a:latin typeface="Calibri" pitchFamily="34" charset="0"/>
                <a:cs typeface="Calibri" pitchFamily="34" charset="0"/>
              </a:rPr>
              <a:t>(неуронска пражења у мозгу, повратни ефекти на секрецију гонадотропина)</a:t>
            </a:r>
            <a:r>
              <a:rPr lang="ru-RU" sz="2000" dirty="0" smtClean="0">
                <a:latin typeface="Calibri" pitchFamily="34" charset="0"/>
                <a:cs typeface="Calibri" pitchFamily="34" charset="0"/>
              </a:rPr>
              <a:t> да вероватно настају везивањем за рецепторе на ћелијкој мембрани који су повезани са рецепторима на једру.</a:t>
            </a:r>
            <a:endParaRPr lang="en-US" sz="2000" dirty="0" smtClean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/>
          <a:lstStyle/>
          <a:p>
            <a:r>
              <a:rPr lang="sr-Cyrl-RS" sz="3200" dirty="0" smtClean="0">
                <a:latin typeface="Calibri" pitchFamily="34" charset="0"/>
                <a:cs typeface="Calibri" pitchFamily="34" charset="0"/>
              </a:rPr>
              <a:t>Прогестерон</a:t>
            </a:r>
            <a:endParaRPr lang="en-US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764704"/>
            <a:ext cx="5904656" cy="5904656"/>
          </a:xfrm>
        </p:spPr>
        <p:txBody>
          <a:bodyPr/>
          <a:lstStyle/>
          <a:p>
            <a:r>
              <a:rPr lang="ru-RU" sz="2000" dirty="0" smtClean="0">
                <a:latin typeface="Calibri" pitchFamily="34" charset="0"/>
                <a:cs typeface="Calibri" pitchFamily="34" charset="0"/>
              </a:rPr>
              <a:t>Прогестерон је C</a:t>
            </a:r>
            <a:r>
              <a:rPr lang="ru-RU" sz="2000" baseline="-25000" dirty="0" smtClean="0">
                <a:latin typeface="Calibri" pitchFamily="34" charset="0"/>
                <a:cs typeface="Calibri" pitchFamily="34" charset="0"/>
              </a:rPr>
              <a:t>21</a:t>
            </a:r>
            <a:r>
              <a:rPr lang="ru-RU" sz="2000" dirty="0" smtClean="0">
                <a:latin typeface="Calibri" pitchFamily="34" charset="0"/>
                <a:cs typeface="Calibri" pitchFamily="34" charset="0"/>
              </a:rPr>
              <a:t> стероид који се лучи из жутог тела, плаценте и (у мањим количинама) фоликула;</a:t>
            </a:r>
          </a:p>
          <a:p>
            <a:endParaRPr lang="ru-RU" sz="10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2000" dirty="0" smtClean="0">
                <a:latin typeface="Calibri" pitchFamily="34" charset="0"/>
                <a:cs typeface="Calibri" pitchFamily="34" charset="0"/>
              </a:rPr>
              <a:t>Прогестерон има кратак полуживот, и у јетри се конвертује у прегнандиол који се коњугује са глукуронском киселином и излучује путем урина;</a:t>
            </a:r>
          </a:p>
          <a:p>
            <a:endParaRPr lang="ru-RU" sz="100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Код мушкараца концентрација прогестерона у периферној крви износи око 1</a:t>
            </a:r>
            <a:r>
              <a:rPr lang="sr-Latn-CS" sz="2000" dirty="0" smtClean="0">
                <a:latin typeface="Calibri" pitchFamily="34" charset="0"/>
                <a:cs typeface="Calibri" pitchFamily="34" charset="0"/>
              </a:rPr>
              <a:t>nmol/l, </a:t>
            </a: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а код жена те вредности варирају од 3 </a:t>
            </a:r>
            <a:r>
              <a:rPr lang="sr-Latn-CS" sz="2000" dirty="0" smtClean="0">
                <a:latin typeface="Calibri" pitchFamily="34" charset="0"/>
                <a:cs typeface="Calibri" pitchFamily="34" charset="0"/>
              </a:rPr>
              <a:t>nmol/l</a:t>
            </a: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 у фоликуларној фази менструалног циклуса, до 60 </a:t>
            </a:r>
            <a:r>
              <a:rPr lang="sr-Latn-CS" sz="2000" dirty="0" smtClean="0">
                <a:latin typeface="Calibri" pitchFamily="34" charset="0"/>
                <a:cs typeface="Calibri" pitchFamily="34" charset="0"/>
              </a:rPr>
              <a:t>nmol/l</a:t>
            </a: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 у лутеалној фази менструалног циклуса;</a:t>
            </a:r>
          </a:p>
          <a:p>
            <a:endParaRPr lang="sr-Cyrl-CS" sz="100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Стимулаторно дејство 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LH</a:t>
            </a: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 на секрецију прогестерона заснива се на активацији аденилил циклазе и повећане продукције сАМР.</a:t>
            </a:r>
            <a:endParaRPr lang="en-US" sz="2000" dirty="0" smtClean="0">
              <a:latin typeface="Calibri" pitchFamily="34" charset="0"/>
              <a:cs typeface="Calibri" pitchFamily="34" charset="0"/>
            </a:endParaRPr>
          </a:p>
          <a:p>
            <a:endParaRPr lang="sr-Cyrl-CS" sz="2000" dirty="0" smtClean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1124744"/>
            <a:ext cx="2313460" cy="5400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/>
          <a:lstStyle/>
          <a:p>
            <a:r>
              <a:rPr lang="sr-Cyrl-RS" sz="3200" dirty="0" smtClean="0">
                <a:latin typeface="Calibri" pitchFamily="34" charset="0"/>
                <a:cs typeface="Calibri" pitchFamily="34" charset="0"/>
              </a:rPr>
              <a:t>Прогестерон</a:t>
            </a:r>
            <a:endParaRPr lang="en-US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764704"/>
            <a:ext cx="8784976" cy="5904656"/>
          </a:xfrm>
        </p:spPr>
        <p:txBody>
          <a:bodyPr/>
          <a:lstStyle/>
          <a:p>
            <a:r>
              <a:rPr lang="ru-RU" sz="2000" dirty="0" smtClean="0">
                <a:latin typeface="Calibri" pitchFamily="34" charset="0"/>
                <a:cs typeface="Calibri" pitchFamily="34" charset="0"/>
              </a:rPr>
              <a:t>Циљни органи за деловање прогестерона су материца, дојке и мозак;</a:t>
            </a:r>
          </a:p>
          <a:p>
            <a:endParaRPr lang="ru-RU" sz="10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2000" dirty="0" smtClean="0">
                <a:latin typeface="Calibri" pitchFamily="34" charset="0"/>
                <a:cs typeface="Calibri" pitchFamily="34" charset="0"/>
              </a:rPr>
              <a:t>Прогестерон је одговоран за прогестацијске промене у ендометријуму и цикличне промене у цервиксу и вагини;</a:t>
            </a:r>
          </a:p>
          <a:p>
            <a:endParaRPr lang="ru-RU" sz="100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На миометријумским ћелијама прогестерон испољава антиестрогенски ефекат, смањујући њихову ексцитабилност, осетљивост на окситоцин и њихову спонтану електричну активност повећавајући њихов мембрански потенцијал;</a:t>
            </a:r>
          </a:p>
          <a:p>
            <a:endParaRPr lang="sr-Cyrl-CS" sz="100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У дојкама, прогестерон стимулише развој лобулуса и алвеола. Индукује диференцијацију дукталног ткива припремљеног деловањем естрогена и подржава секреторну функцију дојки током лактације;</a:t>
            </a:r>
          </a:p>
          <a:p>
            <a:endParaRPr lang="sr-Cyrl-CS" sz="10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2000" dirty="0" smtClean="0">
                <a:latin typeface="Calibri" pitchFamily="34" charset="0"/>
                <a:cs typeface="Calibri" pitchFamily="34" charset="0"/>
              </a:rPr>
              <a:t>Велике дозе прогестерона инхибишу секрецију LH и потенцирају инхибиторне ефекте естрогена, и на тај начин спречавају овулацију;</a:t>
            </a:r>
          </a:p>
          <a:p>
            <a:endParaRPr lang="ru-RU" sz="10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2000" dirty="0" smtClean="0">
                <a:latin typeface="Calibri" pitchFamily="34" charset="0"/>
                <a:cs typeface="Calibri" pitchFamily="34" charset="0"/>
              </a:rPr>
              <a:t>Прогестерон је термогеничан и вероватно узрокује пораст базалне телесне температуре у време овулације.</a:t>
            </a:r>
            <a:endParaRPr lang="en-US" sz="2000" dirty="0" smtClean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/>
          <a:lstStyle/>
          <a:p>
            <a:r>
              <a:rPr lang="sr-Cyrl-RS" sz="3200" dirty="0" smtClean="0">
                <a:latin typeface="Calibri" pitchFamily="34" charset="0"/>
                <a:cs typeface="Calibri" pitchFamily="34" charset="0"/>
              </a:rPr>
              <a:t>Контрола функције оваријума</a:t>
            </a:r>
            <a:endParaRPr lang="en-US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764704"/>
            <a:ext cx="8784976" cy="5904656"/>
          </a:xfrm>
        </p:spPr>
        <p:txBody>
          <a:bodyPr/>
          <a:lstStyle/>
          <a:p>
            <a:r>
              <a:rPr lang="ru-RU" sz="2000" dirty="0" smtClean="0">
                <a:latin typeface="Calibri" pitchFamily="34" charset="0"/>
                <a:cs typeface="Calibri" pitchFamily="34" charset="0"/>
              </a:rPr>
              <a:t>Хипоталамус заузима централно место у контроли секреције гонадотропина због секреције </a:t>
            </a:r>
            <a:r>
              <a:rPr lang="en-US" sz="2000" dirty="0" err="1" smtClean="0">
                <a:latin typeface="Calibri" pitchFamily="34" charset="0"/>
                <a:cs typeface="Calibri" pitchFamily="34" charset="0"/>
              </a:rPr>
              <a:t>GnRH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, који </a:t>
            </a:r>
            <a:r>
              <a:rPr lang="en-US" sz="2000" dirty="0" err="1" smtClean="0">
                <a:latin typeface="Calibri" pitchFamily="34" charset="0"/>
                <a:cs typeface="Calibri" pitchFamily="34" charset="0"/>
              </a:rPr>
              <a:t>стимулише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 smtClean="0">
                <a:latin typeface="Calibri" pitchFamily="34" charset="0"/>
                <a:cs typeface="Calibri" pitchFamily="34" charset="0"/>
              </a:rPr>
              <a:t>секрецију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 FSH и LH у </a:t>
            </a:r>
            <a:r>
              <a:rPr lang="en-US" sz="2000" dirty="0" err="1" smtClean="0">
                <a:latin typeface="Calibri" pitchFamily="34" charset="0"/>
                <a:cs typeface="Calibri" pitchFamily="34" charset="0"/>
              </a:rPr>
              <a:t>аденохипофизи</a:t>
            </a:r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;</a:t>
            </a:r>
            <a:endParaRPr lang="en-US" sz="2000" dirty="0" smtClean="0">
              <a:latin typeface="Calibri" pitchFamily="34" charset="0"/>
              <a:cs typeface="Calibri" pitchFamily="34" charset="0"/>
            </a:endParaRPr>
          </a:p>
          <a:p>
            <a:endParaRPr lang="en-US" sz="900" dirty="0" smtClean="0">
              <a:latin typeface="Calibri" pitchFamily="34" charset="0"/>
              <a:cs typeface="Calibri" pitchFamily="34" charset="0"/>
            </a:endParaRPr>
          </a:p>
          <a:p>
            <a:r>
              <a:rPr lang="en-US" sz="2000" dirty="0" err="1" smtClean="0">
                <a:latin typeface="Calibri" pitchFamily="34" charset="0"/>
                <a:cs typeface="Calibri" pitchFamily="34" charset="0"/>
              </a:rPr>
              <a:t>GnRH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 се </a:t>
            </a:r>
            <a:r>
              <a:rPr lang="en-US" sz="2000" dirty="0" err="1" smtClean="0">
                <a:latin typeface="Calibri" pitchFamily="34" charset="0"/>
                <a:cs typeface="Calibri" pitchFamily="34" charset="0"/>
              </a:rPr>
              <a:t>лучи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 smtClean="0">
                <a:latin typeface="Calibri" pitchFamily="34" charset="0"/>
                <a:cs typeface="Calibri" pitchFamily="34" charset="0"/>
              </a:rPr>
              <a:t>периодично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, што </a:t>
            </a:r>
            <a:r>
              <a:rPr lang="en-US" sz="2000" dirty="0" err="1" smtClean="0">
                <a:latin typeface="Calibri" pitchFamily="34" charset="0"/>
                <a:cs typeface="Calibri" pitchFamily="34" charset="0"/>
              </a:rPr>
              <a:t>изазива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 smtClean="0">
                <a:latin typeface="Calibri" pitchFamily="34" charset="0"/>
                <a:cs typeface="Calibri" pitchFamily="34" charset="0"/>
              </a:rPr>
              <a:t>цикличне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 smtClean="0">
                <a:latin typeface="Calibri" pitchFamily="34" charset="0"/>
                <a:cs typeface="Calibri" pitchFamily="34" charset="0"/>
              </a:rPr>
              <a:t>пикове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 у </a:t>
            </a:r>
            <a:r>
              <a:rPr lang="en-US" sz="2000" dirty="0" err="1" smtClean="0">
                <a:latin typeface="Calibri" pitchFamily="34" charset="0"/>
                <a:cs typeface="Calibri" pitchFamily="34" charset="0"/>
              </a:rPr>
              <a:t>лучењу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 LH, што је </a:t>
            </a:r>
            <a:r>
              <a:rPr lang="en-US" sz="2000" dirty="0" err="1" smtClean="0">
                <a:latin typeface="Calibri" pitchFamily="34" charset="0"/>
                <a:cs typeface="Calibri" pitchFamily="34" charset="0"/>
              </a:rPr>
              <a:t>неопходно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 за </a:t>
            </a:r>
            <a:r>
              <a:rPr lang="en-US" sz="2000" dirty="0" err="1" smtClean="0">
                <a:latin typeface="Calibri" pitchFamily="34" charset="0"/>
                <a:cs typeface="Calibri" pitchFamily="34" charset="0"/>
              </a:rPr>
              <a:t>физиолошко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 smtClean="0">
                <a:latin typeface="Calibri" pitchFamily="34" charset="0"/>
                <a:cs typeface="Calibri" pitchFamily="34" charset="0"/>
              </a:rPr>
              <a:t>функционисање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 smtClean="0">
                <a:latin typeface="Calibri" pitchFamily="34" charset="0"/>
                <a:cs typeface="Calibri" pitchFamily="34" charset="0"/>
              </a:rPr>
              <a:t>женског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 smtClean="0">
                <a:latin typeface="Calibri" pitchFamily="34" charset="0"/>
                <a:cs typeface="Calibri" pitchFamily="34" charset="0"/>
              </a:rPr>
              <a:t>репродуктивног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 система</a:t>
            </a:r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;</a:t>
            </a:r>
            <a:endParaRPr lang="en-US" sz="2000" dirty="0" smtClean="0">
              <a:latin typeface="Calibri" pitchFamily="34" charset="0"/>
              <a:cs typeface="Calibri" pitchFamily="34" charset="0"/>
            </a:endParaRPr>
          </a:p>
          <a:p>
            <a:endParaRPr lang="en-US" sz="9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2000" dirty="0" smtClean="0">
                <a:latin typeface="Calibri" pitchFamily="34" charset="0"/>
                <a:cs typeface="Calibri" pitchFamily="34" charset="0"/>
              </a:rPr>
              <a:t>Секрецију LH регулише </a:t>
            </a:r>
            <a:r>
              <a:rPr lang="ru-RU" sz="2000" b="1" dirty="0" smtClean="0">
                <a:latin typeface="Calibri" pitchFamily="34" charset="0"/>
                <a:cs typeface="Calibri" pitchFamily="34" charset="0"/>
              </a:rPr>
              <a:t>негативан повратни ефекат </a:t>
            </a:r>
            <a:r>
              <a:rPr lang="ru-RU" sz="2000" dirty="0" smtClean="0">
                <a:latin typeface="Calibri" pitchFamily="34" charset="0"/>
                <a:cs typeface="Calibri" pitchFamily="34" charset="0"/>
              </a:rPr>
              <a:t>концентрације естрогена у плазми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en-US" sz="2000" dirty="0" err="1" smtClean="0">
                <a:latin typeface="Calibri" pitchFamily="34" charset="0"/>
                <a:cs typeface="Calibri" pitchFamily="34" charset="0"/>
              </a:rPr>
              <a:t>међутим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, на 36-48 часова </a:t>
            </a:r>
            <a:r>
              <a:rPr lang="en-US" sz="2000" dirty="0" err="1" smtClean="0">
                <a:latin typeface="Calibri" pitchFamily="34" charset="0"/>
                <a:cs typeface="Calibri" pitchFamily="34" charset="0"/>
              </a:rPr>
              <a:t>пре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 smtClean="0">
                <a:latin typeface="Calibri" pitchFamily="34" charset="0"/>
                <a:cs typeface="Calibri" pitchFamily="34" charset="0"/>
              </a:rPr>
              <a:t>овулације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ru-RU" sz="2000" dirty="0" smtClean="0">
                <a:latin typeface="Calibri" pitchFamily="34" charset="0"/>
                <a:cs typeface="Calibri" pitchFamily="34" charset="0"/>
              </a:rPr>
              <a:t>повратни ефекат естрогена постаје </a:t>
            </a:r>
            <a:r>
              <a:rPr lang="ru-RU" sz="2000" b="1" dirty="0" smtClean="0">
                <a:latin typeface="Calibri" pitchFamily="34" charset="0"/>
                <a:cs typeface="Calibri" pitchFamily="34" charset="0"/>
              </a:rPr>
              <a:t>позитиван</a:t>
            </a:r>
            <a:r>
              <a:rPr lang="ru-RU" sz="2000" dirty="0" smtClean="0">
                <a:latin typeface="Calibri" pitchFamily="34" charset="0"/>
                <a:cs typeface="Calibri" pitchFamily="34" charset="0"/>
              </a:rPr>
              <a:t> иницирајући скок секреције LH, што доводи до овулације;</a:t>
            </a:r>
            <a:endParaRPr lang="en-US" sz="2000" dirty="0" smtClean="0">
              <a:latin typeface="Calibri" pitchFamily="34" charset="0"/>
              <a:cs typeface="Calibri" pitchFamily="34" charset="0"/>
            </a:endParaRPr>
          </a:p>
          <a:p>
            <a:endParaRPr lang="ru-RU" sz="1050" dirty="0" smtClean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4292581"/>
            <a:ext cx="4464496" cy="2565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/>
          <a:lstStyle/>
          <a:p>
            <a:r>
              <a:rPr lang="sr-Cyrl-RS" sz="3200" dirty="0" smtClean="0">
                <a:latin typeface="Calibri" pitchFamily="34" charset="0"/>
                <a:cs typeface="Calibri" pitchFamily="34" charset="0"/>
              </a:rPr>
              <a:t>Контрола функције оваријума</a:t>
            </a:r>
            <a:endParaRPr lang="en-US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764704"/>
            <a:ext cx="8784976" cy="5904656"/>
          </a:xfrm>
        </p:spPr>
        <p:txBody>
          <a:bodyPr/>
          <a:lstStyle/>
          <a:p>
            <a:r>
              <a:rPr lang="ru-RU" sz="2000" dirty="0" smtClean="0">
                <a:latin typeface="Calibri" pitchFamily="34" charset="0"/>
                <a:cs typeface="Calibri" pitchFamily="34" charset="0"/>
              </a:rPr>
              <a:t>Овулација се дешава око 9 сати након постизања максималне вредности LH;</a:t>
            </a:r>
            <a:endParaRPr lang="en-US" sz="2000" dirty="0" smtClean="0">
              <a:latin typeface="Calibri" pitchFamily="34" charset="0"/>
              <a:cs typeface="Calibri" pitchFamily="34" charset="0"/>
            </a:endParaRPr>
          </a:p>
          <a:p>
            <a:endParaRPr lang="ru-RU" sz="1050" dirty="0" smtClean="0">
              <a:latin typeface="Calibri" pitchFamily="34" charset="0"/>
              <a:cs typeface="Calibri" pitchFamily="34" charset="0"/>
            </a:endParaRPr>
          </a:p>
          <a:p>
            <a:r>
              <a:rPr lang="en-US" sz="2000" dirty="0" err="1" smtClean="0">
                <a:latin typeface="Calibri" pitchFamily="34" charset="0"/>
                <a:cs typeface="Calibri" pitchFamily="34" charset="0"/>
              </a:rPr>
              <a:t>Секреција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 FSH </a:t>
            </a:r>
            <a:r>
              <a:rPr lang="en-US" sz="2000" dirty="0" err="1" smtClean="0">
                <a:latin typeface="Calibri" pitchFamily="34" charset="0"/>
                <a:cs typeface="Calibri" pitchFamily="34" charset="0"/>
              </a:rPr>
              <a:t>такође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en-US" sz="2000" dirty="0" err="1" smtClean="0">
                <a:latin typeface="Calibri" pitchFamily="34" charset="0"/>
                <a:cs typeface="Calibri" pitchFamily="34" charset="0"/>
              </a:rPr>
              <a:t>достиже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 smtClean="0">
                <a:latin typeface="Calibri" pitchFamily="34" charset="0"/>
                <a:cs typeface="Calibri" pitchFamily="34" charset="0"/>
              </a:rPr>
              <a:t>врхунац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ru-RU" sz="2000" dirty="0" smtClean="0">
                <a:latin typeface="Calibri" pitchFamily="34" charset="0"/>
                <a:cs typeface="Calibri" pitchFamily="34" charset="0"/>
              </a:rPr>
              <a:t>због снажне стимулације гонадотропних ћелија од стране GnRH;</a:t>
            </a:r>
            <a:endParaRPr lang="en-US" sz="2000" dirty="0" smtClean="0">
              <a:latin typeface="Calibri" pitchFamily="34" charset="0"/>
              <a:cs typeface="Calibri" pitchFamily="34" charset="0"/>
            </a:endParaRPr>
          </a:p>
          <a:p>
            <a:endParaRPr lang="ru-RU" sz="9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2000" dirty="0" smtClean="0">
                <a:latin typeface="Calibri" pitchFamily="34" charset="0"/>
                <a:cs typeface="Calibri" pitchFamily="34" charset="0"/>
              </a:rPr>
              <a:t>Током лутеалне фазе, секреција LH и FSH је смањена због повишеног нивоа естрогена, прогестерона и инхибина;</a:t>
            </a:r>
            <a:endParaRPr lang="en-US" sz="2000" dirty="0" smtClean="0">
              <a:latin typeface="Calibri" pitchFamily="34" charset="0"/>
              <a:cs typeface="Calibri" pitchFamily="34" charset="0"/>
            </a:endParaRPr>
          </a:p>
          <a:p>
            <a:endParaRPr lang="ru-RU" sz="9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2000" dirty="0" smtClean="0">
                <a:latin typeface="Calibri" pitchFamily="34" charset="0"/>
                <a:cs typeface="Calibri" pitchFamily="34" charset="0"/>
              </a:rPr>
              <a:t>Умерен, стабилан ниво естрогена у циркулацији ствара ефекат негативне повратне спреге на секрецију LH, док повећан ниво естрогена испољава ефекат позитивне повратне спреге и стимулише секрецију LH;</a:t>
            </a:r>
            <a:endParaRPr lang="en-US" sz="2000" dirty="0" smtClean="0">
              <a:latin typeface="Calibri" pitchFamily="34" charset="0"/>
              <a:cs typeface="Calibri" pitchFamily="34" charset="0"/>
            </a:endParaRPr>
          </a:p>
          <a:p>
            <a:endParaRPr lang="ru-RU" sz="900" dirty="0" smtClean="0">
              <a:latin typeface="Calibri" pitchFamily="34" charset="0"/>
              <a:cs typeface="Calibri" pitchFamily="34" charset="0"/>
            </a:endParaRPr>
          </a:p>
          <a:p>
            <a:r>
              <a:rPr lang="en-US" sz="2000" dirty="0" err="1" smtClean="0">
                <a:latin typeface="Calibri" pitchFamily="34" charset="0"/>
                <a:cs typeface="Calibri" pitchFamily="34" charset="0"/>
              </a:rPr>
              <a:t>Услед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 smtClean="0">
                <a:latin typeface="Calibri" pitchFamily="34" charset="0"/>
                <a:cs typeface="Calibri" pitchFamily="34" charset="0"/>
              </a:rPr>
              <a:t>регресије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 smtClean="0">
                <a:latin typeface="Calibri" pitchFamily="34" charset="0"/>
                <a:cs typeface="Calibri" pitchFamily="34" charset="0"/>
              </a:rPr>
              <a:t>жутог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 smtClean="0">
                <a:latin typeface="Calibri" pitchFamily="34" charset="0"/>
                <a:cs typeface="Calibri" pitchFamily="34" charset="0"/>
              </a:rPr>
              <a:t>тела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 (</a:t>
            </a:r>
            <a:r>
              <a:rPr lang="en-US" sz="2000" dirty="0" err="1" smtClean="0">
                <a:latin typeface="Calibri" pitchFamily="34" charset="0"/>
                <a:cs typeface="Calibri" pitchFamily="34" charset="0"/>
              </a:rPr>
              <a:t>лутеолиза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), која </a:t>
            </a:r>
            <a:r>
              <a:rPr lang="en-US" sz="2000" dirty="0" err="1" smtClean="0">
                <a:latin typeface="Calibri" pitchFamily="34" charset="0"/>
                <a:cs typeface="Calibri" pitchFamily="34" charset="0"/>
              </a:rPr>
              <a:t>почиње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   3</a:t>
            </a:r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 до 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4 дана </a:t>
            </a:r>
            <a:r>
              <a:rPr lang="en-US" sz="2000" dirty="0" err="1" smtClean="0">
                <a:latin typeface="Calibri" pitchFamily="34" charset="0"/>
                <a:cs typeface="Calibri" pitchFamily="34" charset="0"/>
              </a:rPr>
              <a:t>пре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 smtClean="0">
                <a:latin typeface="Calibri" pitchFamily="34" charset="0"/>
                <a:cs typeface="Calibri" pitchFamily="34" charset="0"/>
              </a:rPr>
              <a:t>менструалног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 крварења, </a:t>
            </a:r>
            <a:r>
              <a:rPr lang="ru-RU" sz="2000" dirty="0" smtClean="0">
                <a:latin typeface="Calibri" pitchFamily="34" charset="0"/>
                <a:cs typeface="Calibri" pitchFamily="34" charset="0"/>
              </a:rPr>
              <a:t>смањује се концентрација естрогена и прогестерона, а повећавају се концентрације FSH и LH;</a:t>
            </a:r>
            <a:endParaRPr lang="en-US" sz="2000" dirty="0" smtClean="0">
              <a:latin typeface="Calibri" pitchFamily="34" charset="0"/>
              <a:cs typeface="Calibri" pitchFamily="34" charset="0"/>
            </a:endParaRPr>
          </a:p>
          <a:p>
            <a:endParaRPr lang="ru-RU" sz="9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2000" dirty="0" smtClean="0">
                <a:latin typeface="Calibri" pitchFamily="34" charset="0"/>
                <a:cs typeface="Calibri" pitchFamily="34" charset="0"/>
              </a:rPr>
              <a:t>Развија се нова група фоликула, а затим појединачни доминантни фоликул сазрева као резултат дејства FSH и LH.</a:t>
            </a:r>
            <a:endParaRPr lang="en-US" sz="2000" dirty="0" smtClean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/>
          <a:lstStyle/>
          <a:p>
            <a:r>
              <a:rPr lang="sr-Cyrl-RS" sz="3200" dirty="0" smtClean="0">
                <a:latin typeface="Calibri" pitchFamily="34" charset="0"/>
                <a:cs typeface="Calibri" pitchFamily="34" charset="0"/>
              </a:rPr>
              <a:t>Женски полни акт</a:t>
            </a:r>
            <a:endParaRPr lang="en-US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764704"/>
            <a:ext cx="8784976" cy="5904656"/>
          </a:xfrm>
        </p:spPr>
        <p:txBody>
          <a:bodyPr/>
          <a:lstStyle/>
          <a:p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Фазе женског полног акта:</a:t>
            </a:r>
          </a:p>
          <a:p>
            <a:pPr marL="714375" indent="-171450">
              <a:buFont typeface="Calibri" pitchFamily="34" charset="0"/>
              <a:buChar char="‐"/>
            </a:pPr>
            <a:r>
              <a:rPr lang="sr-Cyrl-RS" sz="2000" b="1" dirty="0" smtClean="0">
                <a:latin typeface="Calibri" pitchFamily="34" charset="0"/>
                <a:cs typeface="Calibri" pitchFamily="34" charset="0"/>
              </a:rPr>
              <a:t>Ерекција</a:t>
            </a:r>
          </a:p>
          <a:p>
            <a:pPr marL="714375" indent="-171450">
              <a:buFont typeface="Calibri" pitchFamily="34" charset="0"/>
              <a:buChar char="‐"/>
            </a:pPr>
            <a:r>
              <a:rPr lang="sr-Cyrl-RS" sz="2000" b="1" dirty="0" smtClean="0">
                <a:latin typeface="Calibri" pitchFamily="34" charset="0"/>
                <a:cs typeface="Calibri" pitchFamily="34" charset="0"/>
              </a:rPr>
              <a:t>Лубрикација</a:t>
            </a:r>
          </a:p>
          <a:p>
            <a:pPr marL="714375" indent="-171450">
              <a:buFont typeface="Calibri" pitchFamily="34" charset="0"/>
              <a:buChar char="‐"/>
            </a:pPr>
            <a:r>
              <a:rPr lang="sr-Cyrl-RS" sz="2000" b="1" dirty="0" smtClean="0">
                <a:latin typeface="Calibri" pitchFamily="34" charset="0"/>
                <a:cs typeface="Calibri" pitchFamily="34" charset="0"/>
              </a:rPr>
              <a:t>Женски оргазам</a:t>
            </a:r>
          </a:p>
          <a:p>
            <a:pPr marL="361950" indent="-361950">
              <a:buFont typeface="Arial" pitchFamily="34" charset="0"/>
              <a:buChar char="•"/>
            </a:pPr>
            <a:endParaRPr lang="sr-Cyrl-RS" sz="1000" dirty="0" smtClean="0">
              <a:latin typeface="Calibri" pitchFamily="34" charset="0"/>
              <a:cs typeface="Calibri" pitchFamily="34" charset="0"/>
            </a:endParaRPr>
          </a:p>
          <a:p>
            <a:pPr marL="361950" indent="-361950">
              <a:buFont typeface="Arial" pitchFamily="34" charset="0"/>
              <a:buChar char="•"/>
            </a:pPr>
            <a:r>
              <a:rPr lang="sr-Cyrl-RS" sz="2000" b="1" dirty="0" smtClean="0">
                <a:latin typeface="Calibri" pitchFamily="34" charset="0"/>
                <a:cs typeface="Calibri" pitchFamily="34" charset="0"/>
              </a:rPr>
              <a:t>Ерекција</a:t>
            </a:r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 и </a:t>
            </a:r>
            <a:r>
              <a:rPr lang="sr-Cyrl-RS" sz="2000" b="1" dirty="0" smtClean="0">
                <a:latin typeface="Calibri" pitchFamily="34" charset="0"/>
                <a:cs typeface="Calibri" pitchFamily="34" charset="0"/>
              </a:rPr>
              <a:t>лубрикација</a:t>
            </a:r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 су под контролом </a:t>
            </a:r>
            <a:r>
              <a:rPr lang="sr-Cyrl-RS" sz="2000" b="1" dirty="0" smtClean="0">
                <a:latin typeface="Calibri" pitchFamily="34" charset="0"/>
                <a:cs typeface="Calibri" pitchFamily="34" charset="0"/>
              </a:rPr>
              <a:t>парасимпатичког</a:t>
            </a:r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 нервног система;</a:t>
            </a:r>
          </a:p>
          <a:p>
            <a:pPr marL="361950" indent="-361950">
              <a:buFont typeface="Arial" pitchFamily="34" charset="0"/>
              <a:buChar char="•"/>
            </a:pPr>
            <a:endParaRPr lang="sr-Cyrl-RS" sz="1000" dirty="0" smtClean="0">
              <a:latin typeface="Calibri" pitchFamily="34" charset="0"/>
              <a:cs typeface="Calibri" pitchFamily="34" charset="0"/>
            </a:endParaRPr>
          </a:p>
          <a:p>
            <a:pPr marL="361950" indent="-361950">
              <a:buFont typeface="Arial" pitchFamily="34" charset="0"/>
              <a:buChar char="•"/>
            </a:pPr>
            <a:r>
              <a:rPr lang="sr-Cyrl-RS" sz="2000" b="1" dirty="0" smtClean="0">
                <a:latin typeface="Calibri" pitchFamily="34" charset="0"/>
                <a:cs typeface="Calibri" pitchFamily="34" charset="0"/>
              </a:rPr>
              <a:t>Парасимпатичка</a:t>
            </a:r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 нервна влакна која се пружају кроз </a:t>
            </a:r>
            <a:r>
              <a:rPr lang="en-US" sz="2000" b="1" i="1" dirty="0" err="1" smtClean="0">
                <a:latin typeface="Calibri" pitchFamily="34" charset="0"/>
                <a:cs typeface="Calibri" pitchFamily="34" charset="0"/>
              </a:rPr>
              <a:t>nn</a:t>
            </a:r>
            <a:r>
              <a:rPr lang="en-US" sz="2000" b="1" i="1" dirty="0" smtClean="0">
                <a:latin typeface="Calibri" pitchFamily="34" charset="0"/>
                <a:cs typeface="Calibri" pitchFamily="34" charset="0"/>
              </a:rPr>
              <a:t>. </a:t>
            </a:r>
            <a:r>
              <a:rPr lang="en-US" sz="2000" b="1" i="1" dirty="0" err="1" smtClean="0">
                <a:latin typeface="Calibri" pitchFamily="34" charset="0"/>
                <a:cs typeface="Calibri" pitchFamily="34" charset="0"/>
              </a:rPr>
              <a:t>erigentes</a:t>
            </a:r>
            <a:r>
              <a:rPr lang="en-US" sz="2000" b="1" i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изазивају </a:t>
            </a:r>
            <a:r>
              <a:rPr lang="sr-Cyrl-RS" sz="2000" b="1" dirty="0" smtClean="0">
                <a:latin typeface="Calibri" pitchFamily="34" charset="0"/>
                <a:cs typeface="Calibri" pitchFamily="34" charset="0"/>
              </a:rPr>
              <a:t>дилатацију</a:t>
            </a:r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 ослобађањем </a:t>
            </a:r>
            <a:r>
              <a:rPr lang="sr-Cyrl-RS" sz="2000" b="1" dirty="0" smtClean="0">
                <a:latin typeface="Calibri" pitchFamily="34" charset="0"/>
                <a:cs typeface="Calibri" pitchFamily="34" charset="0"/>
              </a:rPr>
              <a:t>ацетилхолина</a:t>
            </a:r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sr-Cyrl-RS" sz="2000" b="1" dirty="0" smtClean="0">
                <a:latin typeface="Calibri" pitchFamily="34" charset="0"/>
                <a:cs typeface="Calibri" pitchFamily="34" charset="0"/>
              </a:rPr>
              <a:t>азот моноксида </a:t>
            </a:r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и </a:t>
            </a:r>
            <a:r>
              <a:rPr lang="sr-Cyrl-RS" sz="2000" b="1" dirty="0" smtClean="0">
                <a:latin typeface="Calibri" pitchFamily="34" charset="0"/>
                <a:cs typeface="Calibri" pitchFamily="34" charset="0"/>
              </a:rPr>
              <a:t>вазоактивног интестиналонг полипептида</a:t>
            </a:r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;</a:t>
            </a:r>
          </a:p>
          <a:p>
            <a:pPr marL="361950" indent="-361950">
              <a:buFont typeface="Arial" pitchFamily="34" charset="0"/>
              <a:buChar char="•"/>
            </a:pPr>
            <a:endParaRPr lang="sr-Cyrl-RS" sz="1000" dirty="0" smtClean="0">
              <a:latin typeface="Calibri" pitchFamily="34" charset="0"/>
              <a:cs typeface="Calibri" pitchFamily="34" charset="0"/>
            </a:endParaRPr>
          </a:p>
          <a:p>
            <a:pPr marL="361950" indent="-361950">
              <a:buFont typeface="Arial" pitchFamily="34" charset="0"/>
              <a:buChar char="•"/>
            </a:pPr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Вазодилатација омогућава увећање (ерекцију) еректилних ткива;</a:t>
            </a:r>
          </a:p>
          <a:p>
            <a:pPr marL="361950" indent="-361950">
              <a:buFont typeface="Arial" pitchFamily="34" charset="0"/>
              <a:buChar char="•"/>
            </a:pPr>
            <a:endParaRPr lang="sr-Cyrl-RS" sz="1000" dirty="0" smtClean="0">
              <a:latin typeface="Calibri" pitchFamily="34" charset="0"/>
              <a:cs typeface="Calibri" pitchFamily="34" charset="0"/>
            </a:endParaRPr>
          </a:p>
          <a:p>
            <a:pPr marL="361950" indent="-361950">
              <a:buFont typeface="Arial" pitchFamily="34" charset="0"/>
              <a:buChar char="•"/>
            </a:pPr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Парасимпатичка влакна се пружају до Бартолинијевих жлезда и изазивају повећање њихове секреције;</a:t>
            </a:r>
          </a:p>
          <a:p>
            <a:pPr marL="361950" indent="-361950">
              <a:buFont typeface="Arial" pitchFamily="34" charset="0"/>
              <a:buChar char="•"/>
            </a:pPr>
            <a:endParaRPr lang="sr-Cyrl-RS" sz="1000" dirty="0" smtClean="0">
              <a:latin typeface="Calibri" pitchFamily="34" charset="0"/>
              <a:cs typeface="Calibri" pitchFamily="34" charset="0"/>
            </a:endParaRPr>
          </a:p>
          <a:p>
            <a:pPr marL="361950" indent="-361950">
              <a:buFont typeface="Arial" pitchFamily="34" charset="0"/>
              <a:buChar char="•"/>
            </a:pPr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Секретовани мукус омогућава лубрикацију.</a:t>
            </a:r>
            <a:endParaRPr lang="en-US" sz="2000" dirty="0" smtClean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/>
          <a:lstStyle/>
          <a:p>
            <a:r>
              <a:rPr lang="sr-Cyrl-RS" sz="3200" dirty="0" smtClean="0">
                <a:latin typeface="Calibri" pitchFamily="34" charset="0"/>
                <a:cs typeface="Calibri" pitchFamily="34" charset="0"/>
              </a:rPr>
              <a:t>Женски полни акт</a:t>
            </a:r>
            <a:endParaRPr lang="en-US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764704"/>
            <a:ext cx="8784976" cy="5904656"/>
          </a:xfrm>
        </p:spPr>
        <p:txBody>
          <a:bodyPr/>
          <a:lstStyle/>
          <a:p>
            <a:endParaRPr lang="sr-Cyrl-RS" sz="200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RS" sz="2000" b="1" dirty="0" smtClean="0">
                <a:latin typeface="Calibri" pitchFamily="34" charset="0"/>
                <a:cs typeface="Calibri" pitchFamily="34" charset="0"/>
              </a:rPr>
              <a:t>Женски оргазам</a:t>
            </a:r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 је под контролом </a:t>
            </a:r>
            <a:r>
              <a:rPr lang="sr-Cyrl-RS" sz="2000" b="1" dirty="0" smtClean="0">
                <a:latin typeface="Calibri" pitchFamily="34" charset="0"/>
                <a:cs typeface="Calibri" pitchFamily="34" charset="0"/>
              </a:rPr>
              <a:t>симпатикуса</a:t>
            </a:r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;</a:t>
            </a:r>
          </a:p>
          <a:p>
            <a:endParaRPr lang="sr-Cyrl-RS" sz="100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Женски оргазам је аналог емисији и ејакулацији мушког полног акта и олакшава фертилизацију јајне ћелије;</a:t>
            </a:r>
          </a:p>
          <a:p>
            <a:endParaRPr lang="sr-Cyrl-RS" sz="100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Олакшавање фертилизације током женског оргазма је вероватно последица ритмичких контракција перинеалне мускулатуре, што можда последично изазива контракције утеруса и јајовода, као и дилатацију грлића материце;</a:t>
            </a:r>
          </a:p>
          <a:p>
            <a:endParaRPr lang="sr-Cyrl-RS" sz="100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Код нижих животиња копулација изазива лучење окситоцина, који изазива ритмичке контракције утеруса;</a:t>
            </a:r>
          </a:p>
          <a:p>
            <a:endParaRPr lang="sr-Cyrl-RS" sz="100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Након оргазма наступа фаза </a:t>
            </a:r>
            <a:r>
              <a:rPr lang="sr-Cyrl-RS" sz="2000" b="1" dirty="0" smtClean="0">
                <a:latin typeface="Calibri" pitchFamily="34" charset="0"/>
                <a:cs typeface="Calibri" pitchFamily="34" charset="0"/>
              </a:rPr>
              <a:t>резолуције</a:t>
            </a:r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endParaRPr lang="sr-Cyrl-RS" sz="2000" dirty="0" smtClean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/>
          <a:lstStyle/>
          <a:p>
            <a:r>
              <a:rPr lang="sr-Cyrl-RS" sz="3200" dirty="0" smtClean="0">
                <a:latin typeface="Calibri" pitchFamily="34" charset="0"/>
                <a:cs typeface="Calibri" pitchFamily="34" charset="0"/>
              </a:rPr>
              <a:t>Женски репродуктивни систем</a:t>
            </a:r>
            <a:endParaRPr lang="en-US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764704"/>
            <a:ext cx="8784976" cy="5904656"/>
          </a:xfrm>
        </p:spPr>
        <p:txBody>
          <a:bodyPr/>
          <a:lstStyle/>
          <a:p>
            <a:r>
              <a:rPr lang="ru-RU" sz="2200" dirty="0" smtClean="0">
                <a:latin typeface="Calibri" pitchFamily="34" charset="0"/>
                <a:cs typeface="Calibri" pitchFamily="34" charset="0"/>
              </a:rPr>
              <a:t>Хормонска регулација физиолошких функција женског репродуктивног система састоји се из </a:t>
            </a:r>
            <a:r>
              <a:rPr lang="ru-RU" sz="2200" b="1" dirty="0" smtClean="0">
                <a:latin typeface="Calibri" pitchFamily="34" charset="0"/>
                <a:cs typeface="Calibri" pitchFamily="34" charset="0"/>
              </a:rPr>
              <a:t>три хијерархијска нивоа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:</a:t>
            </a:r>
          </a:p>
          <a:p>
            <a:endParaRPr lang="ru-RU" sz="1000" dirty="0" smtClean="0">
              <a:latin typeface="Calibri" pitchFamily="34" charset="0"/>
              <a:cs typeface="Calibri" pitchFamily="34" charset="0"/>
            </a:endParaRPr>
          </a:p>
          <a:p>
            <a:pPr marL="714375" indent="-352425">
              <a:buFont typeface="+mj-lt"/>
              <a:buAutoNum type="arabicPeriod"/>
            </a:pPr>
            <a:r>
              <a:rPr lang="ru-RU" sz="2200" dirty="0" smtClean="0">
                <a:latin typeface="Calibri" pitchFamily="34" charset="0"/>
                <a:cs typeface="Calibri" pitchFamily="34" charset="0"/>
              </a:rPr>
              <a:t>Ослобађајући хормон хипоталамуса – </a:t>
            </a:r>
            <a:r>
              <a:rPr lang="ru-RU" sz="2200" b="1" dirty="0" smtClean="0">
                <a:latin typeface="Calibri" pitchFamily="34" charset="0"/>
                <a:cs typeface="Calibri" pitchFamily="34" charset="0"/>
              </a:rPr>
              <a:t>гонадотропин-ослобађајући хормон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 (</a:t>
            </a:r>
            <a:r>
              <a:rPr lang="en-US" sz="2200" i="1" dirty="0" err="1" smtClean="0">
                <a:latin typeface="Calibri" pitchFamily="34" charset="0"/>
                <a:cs typeface="Calibri" pitchFamily="34" charset="0"/>
              </a:rPr>
              <a:t>gonadotropin</a:t>
            </a:r>
            <a:r>
              <a:rPr lang="en-US" sz="2200" i="1" dirty="0" smtClean="0">
                <a:latin typeface="Calibri" pitchFamily="34" charset="0"/>
                <a:cs typeface="Calibri" pitchFamily="34" charset="0"/>
              </a:rPr>
              <a:t>-releasing hormone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 - </a:t>
            </a:r>
            <a:r>
              <a:rPr lang="en-US" sz="2200" b="1" u="sng" dirty="0" err="1" smtClean="0">
                <a:latin typeface="Calibri" pitchFamily="34" charset="0"/>
                <a:cs typeface="Calibri" pitchFamily="34" charset="0"/>
              </a:rPr>
              <a:t>GnRH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)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;</a:t>
            </a:r>
          </a:p>
          <a:p>
            <a:pPr marL="714375" indent="-352425">
              <a:buFont typeface="+mj-lt"/>
              <a:buAutoNum type="arabicPeriod"/>
            </a:pP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Хормони предњег режња хипофизе – </a:t>
            </a:r>
            <a:r>
              <a:rPr lang="sr-Cyrl-RS" sz="2200" b="1" dirty="0" smtClean="0">
                <a:latin typeface="Calibri" pitchFamily="34" charset="0"/>
                <a:cs typeface="Calibri" pitchFamily="34" charset="0"/>
              </a:rPr>
              <a:t>фоликулостимулирајући хормон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 (</a:t>
            </a:r>
            <a:r>
              <a:rPr lang="en-US" sz="2200" i="1" dirty="0" smtClean="0">
                <a:latin typeface="Calibri" pitchFamily="34" charset="0"/>
                <a:cs typeface="Calibri" pitchFamily="34" charset="0"/>
              </a:rPr>
              <a:t>follicle-stimulating hormone 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- </a:t>
            </a:r>
            <a:r>
              <a:rPr lang="en-US" sz="2200" b="1" u="sng" dirty="0" smtClean="0">
                <a:latin typeface="Calibri" pitchFamily="34" charset="0"/>
                <a:cs typeface="Calibri" pitchFamily="34" charset="0"/>
              </a:rPr>
              <a:t>FSH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) 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и </a:t>
            </a:r>
            <a:r>
              <a:rPr lang="sr-Cyrl-RS" sz="2200" b="1" dirty="0" smtClean="0">
                <a:latin typeface="Calibri" pitchFamily="34" charset="0"/>
                <a:cs typeface="Calibri" pitchFamily="34" charset="0"/>
              </a:rPr>
              <a:t>лутеинизирајући хормон 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(</a:t>
            </a:r>
            <a:r>
              <a:rPr lang="en-US" sz="2200" i="1" dirty="0" smtClean="0">
                <a:latin typeface="Calibri" pitchFamily="34" charset="0"/>
                <a:cs typeface="Calibri" pitchFamily="34" charset="0"/>
              </a:rPr>
              <a:t>luteinizing hormone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- </a:t>
            </a:r>
            <a:r>
              <a:rPr lang="en-US" sz="2200" b="1" u="sng" dirty="0" smtClean="0">
                <a:latin typeface="Calibri" pitchFamily="34" charset="0"/>
                <a:cs typeface="Calibri" pitchFamily="34" charset="0"/>
              </a:rPr>
              <a:t>LH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)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 – који се секретују услед деловања </a:t>
            </a:r>
            <a:r>
              <a:rPr lang="en-US" sz="2200" dirty="0" err="1" smtClean="0">
                <a:latin typeface="Calibri" pitchFamily="34" charset="0"/>
                <a:cs typeface="Calibri" pitchFamily="34" charset="0"/>
              </a:rPr>
              <a:t>GnRH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;</a:t>
            </a:r>
          </a:p>
          <a:p>
            <a:pPr marL="714375" indent="-352425">
              <a:buFont typeface="+mj-lt"/>
              <a:buAutoNum type="arabicPeriod"/>
            </a:pP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Хормони јајника – </a:t>
            </a:r>
            <a:r>
              <a:rPr lang="sr-Cyrl-RS" sz="2200" b="1" dirty="0" smtClean="0">
                <a:latin typeface="Calibri" pitchFamily="34" charset="0"/>
                <a:cs typeface="Calibri" pitchFamily="34" charset="0"/>
              </a:rPr>
              <a:t>естроген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 и </a:t>
            </a:r>
            <a:r>
              <a:rPr lang="sr-Cyrl-RS" sz="2200" b="1" dirty="0" smtClean="0">
                <a:latin typeface="Calibri" pitchFamily="34" charset="0"/>
                <a:cs typeface="Calibri" pitchFamily="34" charset="0"/>
              </a:rPr>
              <a:t>прогестерон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 – који се секретују услед деловања 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FSH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 и 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LH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pPr marL="714375" indent="-352425">
              <a:buFont typeface="+mj-lt"/>
              <a:buAutoNum type="arabicPeriod"/>
            </a:pPr>
            <a:endParaRPr lang="sr-Cyrl-RS" sz="2200" dirty="0" smtClean="0">
              <a:latin typeface="Calibri" pitchFamily="34" charset="0"/>
              <a:cs typeface="Calibri" pitchFamily="34" charset="0"/>
            </a:endParaRPr>
          </a:p>
          <a:p>
            <a:pPr marL="361950" indent="-361950"/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Наведени хормони се не секретују у константним количинама континуирано, већ постоје драстичне варијације у њиховој секрецији током менструалног циклуса.</a:t>
            </a:r>
            <a:endParaRPr lang="ru-RU" sz="2200" dirty="0" smtClean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/>
          <a:lstStyle/>
          <a:p>
            <a:r>
              <a:rPr lang="sr-Cyrl-RS" sz="3200" dirty="0" smtClean="0">
                <a:latin typeface="Calibri" pitchFamily="34" charset="0"/>
                <a:cs typeface="Calibri" pitchFamily="34" charset="0"/>
              </a:rPr>
              <a:t>Лактација</a:t>
            </a:r>
            <a:endParaRPr lang="en-US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764704"/>
            <a:ext cx="8784976" cy="5904656"/>
          </a:xfrm>
        </p:spPr>
        <p:txBody>
          <a:bodyPr/>
          <a:lstStyle/>
          <a:p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Дојке почињу да се развијају током пубертета под дејством </a:t>
            </a:r>
            <a:r>
              <a:rPr lang="sr-Cyrl-RS" sz="2000" b="1" dirty="0" smtClean="0">
                <a:latin typeface="Calibri" pitchFamily="34" charset="0"/>
                <a:cs typeface="Calibri" pitchFamily="34" charset="0"/>
              </a:rPr>
              <a:t>естрогена</a:t>
            </a:r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, који изазива раст млечних жлезда и депоновање масти;</a:t>
            </a:r>
          </a:p>
          <a:p>
            <a:endParaRPr lang="sr-Cyrl-RS" sz="100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Током трудноће велика количина естрогена коју лучи плацента изазива раст и гранање система дуктуса у дојкама;</a:t>
            </a:r>
          </a:p>
          <a:p>
            <a:endParaRPr lang="sr-Cyrl-RS" sz="100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Хормони који додатно утичу на раст дојки су: </a:t>
            </a:r>
            <a:r>
              <a:rPr lang="sr-Cyrl-RS" sz="2000" b="1" dirty="0" smtClean="0">
                <a:latin typeface="Calibri" pitchFamily="34" charset="0"/>
                <a:cs typeface="Calibri" pitchFamily="34" charset="0"/>
              </a:rPr>
              <a:t>хормон раста</a:t>
            </a:r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sr-Cyrl-RS" sz="2000" b="1" dirty="0" smtClean="0">
                <a:latin typeface="Calibri" pitchFamily="34" charset="0"/>
                <a:cs typeface="Calibri" pitchFamily="34" charset="0"/>
              </a:rPr>
              <a:t>пролактин</a:t>
            </a:r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sr-Cyrl-RS" sz="2000" b="1" dirty="0" smtClean="0">
                <a:latin typeface="Calibri" pitchFamily="34" charset="0"/>
                <a:cs typeface="Calibri" pitchFamily="34" charset="0"/>
              </a:rPr>
              <a:t>адренални глукокортикоиди </a:t>
            </a:r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и </a:t>
            </a:r>
            <a:r>
              <a:rPr lang="sr-Cyrl-RS" sz="2000" b="1" dirty="0" smtClean="0">
                <a:latin typeface="Calibri" pitchFamily="34" charset="0"/>
                <a:cs typeface="Calibri" pitchFamily="34" charset="0"/>
              </a:rPr>
              <a:t>инсулин</a:t>
            </a:r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;</a:t>
            </a:r>
          </a:p>
          <a:p>
            <a:endParaRPr lang="sr-Cyrl-RS" sz="100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RS" sz="2000" b="1" dirty="0" smtClean="0">
                <a:latin typeface="Calibri" pitchFamily="34" charset="0"/>
                <a:cs typeface="Calibri" pitchFamily="34" charset="0"/>
              </a:rPr>
              <a:t>Прогестерон</a:t>
            </a:r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 узрокује финалне промене у развоју дојки непосредно пре почетка лучења млека;</a:t>
            </a:r>
          </a:p>
          <a:p>
            <a:endParaRPr lang="sr-Cyrl-RS" sz="100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Прогестерон, заједно са естрогеном и осталим хормонима, изазива додатно увећање лобулуса и развој секреторних особина алвеоларних ћелија – аналогно променама које прогестерон изазива у ендометријуму;</a:t>
            </a:r>
          </a:p>
          <a:p>
            <a:endParaRPr lang="sr-Cyrl-RS" sz="100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Иако естроген и прогестерон узрокују наведене промене у дојкама, практично спречавају лучење млека;</a:t>
            </a:r>
          </a:p>
          <a:p>
            <a:endParaRPr lang="sr-Cyrl-RS" sz="100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Хормон који изазива лучење млека је </a:t>
            </a:r>
            <a:r>
              <a:rPr lang="sr-Cyrl-RS" sz="2000" b="1" u="sng" dirty="0" smtClean="0">
                <a:latin typeface="Calibri" pitchFamily="34" charset="0"/>
                <a:cs typeface="Calibri" pitchFamily="34" charset="0"/>
              </a:rPr>
              <a:t>пролактин</a:t>
            </a:r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/>
          <a:lstStyle/>
          <a:p>
            <a:r>
              <a:rPr lang="sr-Cyrl-RS" sz="3200" dirty="0" smtClean="0">
                <a:latin typeface="Calibri" pitchFamily="34" charset="0"/>
                <a:cs typeface="Calibri" pitchFamily="34" charset="0"/>
              </a:rPr>
              <a:t>Лактација</a:t>
            </a:r>
            <a:endParaRPr lang="en-US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764704"/>
            <a:ext cx="8784976" cy="5904656"/>
          </a:xfrm>
        </p:spPr>
        <p:txBody>
          <a:bodyPr/>
          <a:lstStyle/>
          <a:p>
            <a:r>
              <a:rPr lang="sr-Cyrl-RS" sz="2000" b="1" dirty="0" smtClean="0">
                <a:latin typeface="Calibri" pitchFamily="34" charset="0"/>
                <a:cs typeface="Calibri" pitchFamily="34" charset="0"/>
              </a:rPr>
              <a:t>Пролактин</a:t>
            </a:r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 секретује </a:t>
            </a:r>
            <a:r>
              <a:rPr lang="sr-Cyrl-RS" sz="2000" b="1" dirty="0" smtClean="0">
                <a:latin typeface="Calibri" pitchFamily="34" charset="0"/>
                <a:cs typeface="Calibri" pitchFamily="34" charset="0"/>
              </a:rPr>
              <a:t>аденохипофиза</a:t>
            </a:r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 и његова концентрација се константно повећава од пете недеље трудноће;</a:t>
            </a:r>
          </a:p>
          <a:p>
            <a:endParaRPr lang="sr-Cyrl-RS" sz="2000" dirty="0" smtClean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33513" y="1789906"/>
            <a:ext cx="6276975" cy="394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/>
          <a:lstStyle/>
          <a:p>
            <a:r>
              <a:rPr lang="sr-Cyrl-RS" sz="3200" dirty="0" smtClean="0">
                <a:latin typeface="Calibri" pitchFamily="34" charset="0"/>
                <a:cs typeface="Calibri" pitchFamily="34" charset="0"/>
              </a:rPr>
              <a:t>Лактација</a:t>
            </a:r>
            <a:endParaRPr lang="en-US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764704"/>
            <a:ext cx="8784976" cy="5904656"/>
          </a:xfrm>
        </p:spPr>
        <p:txBody>
          <a:bodyPr/>
          <a:lstStyle/>
          <a:p>
            <a:r>
              <a:rPr lang="sr-Cyrl-RS" sz="2000" b="1" dirty="0" smtClean="0">
                <a:latin typeface="Calibri" pitchFamily="34" charset="0"/>
                <a:cs typeface="Calibri" pitchFamily="34" charset="0"/>
              </a:rPr>
              <a:t>Хумани хорионски соматомамотропин</a:t>
            </a:r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, хормон кога секретује плацента, делује синергистички са пролактином;</a:t>
            </a:r>
          </a:p>
          <a:p>
            <a:endParaRPr lang="sr-Cyrl-RS" sz="50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Течност која се у дојкама стрвара неколико дана пре и неколико дана после порођаја се назива </a:t>
            </a:r>
            <a:r>
              <a:rPr lang="sr-Cyrl-RS" sz="2000" b="1" dirty="0" smtClean="0">
                <a:latin typeface="Calibri" pitchFamily="34" charset="0"/>
                <a:cs typeface="Calibri" pitchFamily="34" charset="0"/>
              </a:rPr>
              <a:t>колострум</a:t>
            </a:r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, и садржи скоро исте количине протеина и лактозе као млеко, али готово да не садржи масти;</a:t>
            </a:r>
          </a:p>
          <a:p>
            <a:endParaRPr lang="sr-Cyrl-RS" sz="50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RS" sz="2000" b="1" dirty="0" smtClean="0">
                <a:latin typeface="Calibri" pitchFamily="34" charset="0"/>
                <a:cs typeface="Calibri" pitchFamily="34" charset="0"/>
              </a:rPr>
              <a:t>Нагло смањење концентрације</a:t>
            </a:r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000" b="1" dirty="0" smtClean="0">
                <a:latin typeface="Calibri" pitchFamily="34" charset="0"/>
                <a:cs typeface="Calibri" pitchFamily="34" charset="0"/>
              </a:rPr>
              <a:t>естрогена</a:t>
            </a:r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 и </a:t>
            </a:r>
            <a:r>
              <a:rPr lang="sr-Cyrl-RS" sz="2000" b="1" dirty="0" smtClean="0">
                <a:latin typeface="Calibri" pitchFamily="34" charset="0"/>
                <a:cs typeface="Calibri" pitchFamily="34" charset="0"/>
              </a:rPr>
              <a:t>прогестерона</a:t>
            </a:r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 након порођаја омогућава </a:t>
            </a:r>
            <a:r>
              <a:rPr lang="sr-Cyrl-RS" sz="2000" b="1" dirty="0" smtClean="0">
                <a:latin typeface="Calibri" pitchFamily="34" charset="0"/>
                <a:cs typeface="Calibri" pitchFamily="34" charset="0"/>
              </a:rPr>
              <a:t>лагктогено дејство пролактина</a:t>
            </a:r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;</a:t>
            </a:r>
          </a:p>
          <a:p>
            <a:endParaRPr lang="sr-Cyrl-RS" sz="50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Хормони који, уз пролактин, имају кључни ефекат на лактацију су </a:t>
            </a:r>
            <a:r>
              <a:rPr lang="sr-Cyrl-RS" sz="2000" b="1" dirty="0" smtClean="0">
                <a:latin typeface="Calibri" pitchFamily="34" charset="0"/>
                <a:cs typeface="Calibri" pitchFamily="34" charset="0"/>
              </a:rPr>
              <a:t>хормон раста</a:t>
            </a:r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sr-Cyrl-RS" sz="2000" b="1" dirty="0" smtClean="0">
                <a:latin typeface="Calibri" pitchFamily="34" charset="0"/>
                <a:cs typeface="Calibri" pitchFamily="34" charset="0"/>
              </a:rPr>
              <a:t>кортизол</a:t>
            </a:r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sr-Cyrl-RS" sz="2000" b="1" dirty="0" smtClean="0">
                <a:latin typeface="Calibri" pitchFamily="34" charset="0"/>
                <a:cs typeface="Calibri" pitchFamily="34" charset="0"/>
              </a:rPr>
              <a:t>паратиреоидни хормон </a:t>
            </a:r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и </a:t>
            </a:r>
            <a:r>
              <a:rPr lang="sr-Cyrl-RS" sz="2000" b="1" dirty="0" smtClean="0">
                <a:latin typeface="Calibri" pitchFamily="34" charset="0"/>
                <a:cs typeface="Calibri" pitchFamily="34" charset="0"/>
              </a:rPr>
              <a:t>инсулин</a:t>
            </a:r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;</a:t>
            </a:r>
          </a:p>
          <a:p>
            <a:endParaRPr lang="sr-Cyrl-RS" sz="50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 Током сваког подоја нервни сигнали из дојки изазивају лучење велике количине пролактина које траје око 1 сат;</a:t>
            </a:r>
          </a:p>
          <a:p>
            <a:endParaRPr lang="sr-Cyrl-RS" sz="50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Хипоталамус лучи </a:t>
            </a:r>
            <a:r>
              <a:rPr lang="sr-Cyrl-RS" sz="2000" b="1" dirty="0" smtClean="0">
                <a:latin typeface="Calibri" pitchFamily="34" charset="0"/>
                <a:cs typeface="Calibri" pitchFamily="34" charset="0"/>
              </a:rPr>
              <a:t>инхибиторни хормон пролактина </a:t>
            </a:r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– чија структура је готово идентична </a:t>
            </a:r>
            <a:r>
              <a:rPr lang="sr-Cyrl-RS" sz="2000" b="1" dirty="0" smtClean="0">
                <a:latin typeface="Calibri" pitchFamily="34" charset="0"/>
                <a:cs typeface="Calibri" pitchFamily="34" charset="0"/>
              </a:rPr>
              <a:t>допамину</a:t>
            </a:r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;</a:t>
            </a:r>
          </a:p>
          <a:p>
            <a:endParaRPr lang="sr-Cyrl-RS" sz="50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RS" sz="2000" b="1" dirty="0" smtClean="0">
                <a:latin typeface="Calibri" pitchFamily="34" charset="0"/>
                <a:cs typeface="Calibri" pitchFamily="34" charset="0"/>
              </a:rPr>
              <a:t>Дојење</a:t>
            </a:r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 изазива </a:t>
            </a:r>
            <a:r>
              <a:rPr lang="sr-Cyrl-RS" sz="2000" b="1" dirty="0" smtClean="0">
                <a:latin typeface="Calibri" pitchFamily="34" charset="0"/>
                <a:cs typeface="Calibri" pitchFamily="34" charset="0"/>
              </a:rPr>
              <a:t>супресију</a:t>
            </a:r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 лучења </a:t>
            </a:r>
            <a:r>
              <a:rPr lang="en-US" sz="2000" b="1" dirty="0" err="1" smtClean="0">
                <a:latin typeface="Calibri" pitchFamily="34" charset="0"/>
                <a:cs typeface="Calibri" pitchFamily="34" charset="0"/>
              </a:rPr>
              <a:t>GnRH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из хипоталамуса, што изазива </a:t>
            </a:r>
            <a:r>
              <a:rPr lang="sr-Cyrl-RS" sz="2000" b="1" dirty="0" smtClean="0">
                <a:latin typeface="Calibri" pitchFamily="34" charset="0"/>
                <a:cs typeface="Calibri" pitchFamily="34" charset="0"/>
              </a:rPr>
              <a:t>смањење</a:t>
            </a:r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 лучења </a:t>
            </a:r>
            <a:r>
              <a:rPr lang="sr-Cyrl-RS" sz="2000" b="1" dirty="0" smtClean="0">
                <a:latin typeface="Calibri" pitchFamily="34" charset="0"/>
                <a:cs typeface="Calibri" pitchFamily="34" charset="0"/>
              </a:rPr>
              <a:t>гонадотропина</a:t>
            </a:r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 из </a:t>
            </a:r>
            <a:r>
              <a:rPr lang="sr-Cyrl-RS" sz="2000" b="1" dirty="0" smtClean="0">
                <a:latin typeface="Calibri" pitchFamily="34" charset="0"/>
                <a:cs typeface="Calibri" pitchFamily="34" charset="0"/>
              </a:rPr>
              <a:t>аденохипофизе</a:t>
            </a:r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 – </a:t>
            </a:r>
            <a:r>
              <a:rPr lang="sr-Cyrl-RS" sz="2000" b="1" dirty="0" smtClean="0">
                <a:latin typeface="Calibri" pitchFamily="34" charset="0"/>
                <a:cs typeface="Calibri" pitchFamily="34" charset="0"/>
              </a:rPr>
              <a:t>инхибиција</a:t>
            </a:r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000" b="1" dirty="0" smtClean="0">
                <a:latin typeface="Calibri" pitchFamily="34" charset="0"/>
                <a:cs typeface="Calibri" pitchFamily="34" charset="0"/>
              </a:rPr>
              <a:t>менструалних</a:t>
            </a:r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000" b="1" dirty="0" smtClean="0">
                <a:latin typeface="Calibri" pitchFamily="34" charset="0"/>
                <a:cs typeface="Calibri" pitchFamily="34" charset="0"/>
              </a:rPr>
              <a:t>циклуса</a:t>
            </a:r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000" b="1" dirty="0" smtClean="0">
                <a:latin typeface="Calibri" pitchFamily="34" charset="0"/>
                <a:cs typeface="Calibri" pitchFamily="34" charset="0"/>
              </a:rPr>
              <a:t>током</a:t>
            </a:r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000" b="1" dirty="0" smtClean="0">
                <a:latin typeface="Calibri" pitchFamily="34" charset="0"/>
                <a:cs typeface="Calibri" pitchFamily="34" charset="0"/>
              </a:rPr>
              <a:t>дојења</a:t>
            </a:r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endParaRPr lang="sr-Cyrl-RS" sz="2000" dirty="0" smtClean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/>
          <a:lstStyle/>
          <a:p>
            <a:r>
              <a:rPr lang="sr-Cyrl-RS" sz="3200" dirty="0" smtClean="0">
                <a:latin typeface="Calibri" pitchFamily="34" charset="0"/>
                <a:cs typeface="Calibri" pitchFamily="34" charset="0"/>
              </a:rPr>
              <a:t>Лактација</a:t>
            </a:r>
            <a:endParaRPr lang="en-US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764704"/>
            <a:ext cx="8784976" cy="5904656"/>
          </a:xfrm>
        </p:spPr>
        <p:txBody>
          <a:bodyPr/>
          <a:lstStyle/>
          <a:p>
            <a:endParaRPr lang="sr-Cyrl-RS" sz="200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Млеко се континуирано секретује у алвеоле дојки, али млеко не прелази лако у дуктусе и спољашњу средину;</a:t>
            </a:r>
          </a:p>
          <a:p>
            <a:endParaRPr lang="sr-Cyrl-RS" sz="100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RS" sz="2000" b="1" dirty="0" smtClean="0">
                <a:latin typeface="Calibri" pitchFamily="34" charset="0"/>
                <a:cs typeface="Calibri" pitchFamily="34" charset="0"/>
              </a:rPr>
              <a:t>Дојење</a:t>
            </a:r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 изазива неурогени и хормонски рефлекс који подразумева лучење </a:t>
            </a:r>
            <a:r>
              <a:rPr lang="sr-Cyrl-RS" sz="2000" b="1" dirty="0" smtClean="0">
                <a:latin typeface="Calibri" pitchFamily="34" charset="0"/>
                <a:cs typeface="Calibri" pitchFamily="34" charset="0"/>
              </a:rPr>
              <a:t>окситоцина</a:t>
            </a:r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 из задњег режња хипофизе;</a:t>
            </a:r>
          </a:p>
          <a:p>
            <a:endParaRPr lang="sr-Cyrl-RS" sz="100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Стимулуси током дојења се преносе сензорним нервима до кичмене мождине, а потом до хипоталамуса где изазивају </a:t>
            </a:r>
            <a:r>
              <a:rPr lang="sr-Cyrl-RS" sz="2000" b="1" dirty="0" smtClean="0">
                <a:latin typeface="Calibri" pitchFamily="34" charset="0"/>
                <a:cs typeface="Calibri" pitchFamily="34" charset="0"/>
              </a:rPr>
              <a:t>повећано лучење окситоцина</a:t>
            </a:r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;</a:t>
            </a:r>
          </a:p>
          <a:p>
            <a:endParaRPr lang="sr-Cyrl-RS" sz="100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Окситоцин се крвљу преноси до миоепителних ћелија које окружују алвеоле дојки и изазива њихове контракције;</a:t>
            </a:r>
          </a:p>
          <a:p>
            <a:endParaRPr lang="sr-Cyrl-RS" sz="100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Контракције миоепитаелних  изазивају повећање притиска за 10 до 20 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mmHg;</a:t>
            </a:r>
            <a:endParaRPr lang="sr-Cyrl-RS" sz="2000" dirty="0" smtClean="0">
              <a:latin typeface="Calibri" pitchFamily="34" charset="0"/>
              <a:cs typeface="Calibri" pitchFamily="34" charset="0"/>
            </a:endParaRPr>
          </a:p>
          <a:p>
            <a:endParaRPr lang="sr-Cyrl-RS" sz="100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Око 1 минут од почетка дојења почиње ејекција млека.</a:t>
            </a:r>
          </a:p>
          <a:p>
            <a:endParaRPr lang="sr-Cyrl-RS" sz="2000" dirty="0" smtClean="0">
              <a:latin typeface="Calibri" pitchFamily="34" charset="0"/>
              <a:cs typeface="Calibri" pitchFamily="34" charset="0"/>
            </a:endParaRPr>
          </a:p>
          <a:p>
            <a:endParaRPr lang="sr-Cyrl-RS" sz="2000" dirty="0" smtClean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57500"/>
            <a:ext cx="8229600" cy="1219572"/>
          </a:xfrm>
        </p:spPr>
        <p:txBody>
          <a:bodyPr/>
          <a:lstStyle/>
          <a:p>
            <a:r>
              <a:rPr lang="sr-Cyrl-RS" dirty="0" smtClean="0">
                <a:latin typeface="Calibri" pitchFamily="34" charset="0"/>
                <a:cs typeface="Calibri" pitchFamily="34" charset="0"/>
              </a:rPr>
              <a:t>Физиологија мушког репродуктивног система</a:t>
            </a:r>
            <a:endParaRPr lang="en-US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/>
          <a:lstStyle/>
          <a:p>
            <a:r>
              <a:rPr lang="sr-Cyrl-RS" sz="3200" dirty="0" smtClean="0">
                <a:latin typeface="Calibri" pitchFamily="34" charset="0"/>
                <a:cs typeface="Calibri" pitchFamily="34" charset="0"/>
              </a:rPr>
              <a:t>Мушки репродуктивни систем</a:t>
            </a:r>
            <a:endParaRPr lang="en-US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764704"/>
            <a:ext cx="8784976" cy="5904656"/>
          </a:xfrm>
        </p:spPr>
        <p:txBody>
          <a:bodyPr/>
          <a:lstStyle/>
          <a:p>
            <a:endParaRPr lang="sr-Cyrl-CS" sz="2000" dirty="0" smtClean="0">
              <a:latin typeface="Calibri" pitchFamily="34" charset="0"/>
              <a:cs typeface="Calibri" pitchFamily="34" charset="0"/>
            </a:endParaRPr>
          </a:p>
          <a:p>
            <a:endParaRPr lang="sr-Cyrl-CS" sz="2000" dirty="0" smtClean="0">
              <a:latin typeface="Calibri" pitchFamily="34" charset="0"/>
              <a:cs typeface="Calibri" pitchFamily="34" charset="0"/>
            </a:endParaRPr>
          </a:p>
          <a:p>
            <a:endParaRPr lang="sr-Cyrl-CS" sz="2000" dirty="0" smtClean="0">
              <a:latin typeface="Calibri" pitchFamily="34" charset="0"/>
              <a:cs typeface="Calibri" pitchFamily="34" charset="0"/>
            </a:endParaRPr>
          </a:p>
          <a:p>
            <a:endParaRPr lang="sr-Cyrl-CS" sz="2000" dirty="0" smtClean="0">
              <a:latin typeface="Calibri" pitchFamily="34" charset="0"/>
              <a:cs typeface="Calibri" pitchFamily="34" charset="0"/>
            </a:endParaRPr>
          </a:p>
          <a:p>
            <a:endParaRPr lang="sr-Cyrl-CS" sz="2000" dirty="0" smtClean="0">
              <a:latin typeface="Calibri" pitchFamily="34" charset="0"/>
              <a:cs typeface="Calibri" pitchFamily="34" charset="0"/>
            </a:endParaRPr>
          </a:p>
          <a:p>
            <a:endParaRPr lang="sr-Cyrl-CS" sz="2000" dirty="0" smtClean="0">
              <a:latin typeface="Calibri" pitchFamily="34" charset="0"/>
              <a:cs typeface="Calibri" pitchFamily="34" charset="0"/>
            </a:endParaRPr>
          </a:p>
          <a:p>
            <a:endParaRPr lang="sr-Cyrl-CS" sz="2000" dirty="0" smtClean="0">
              <a:latin typeface="Calibri" pitchFamily="34" charset="0"/>
              <a:cs typeface="Calibri" pitchFamily="34" charset="0"/>
            </a:endParaRPr>
          </a:p>
          <a:p>
            <a:endParaRPr lang="sr-Cyrl-CS" sz="200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Тестиси су изграђени од изувијаних </a:t>
            </a:r>
            <a:r>
              <a:rPr lang="sr-Cyrl-CS" sz="2000" b="1" dirty="0" smtClean="0">
                <a:latin typeface="Calibri" pitchFamily="34" charset="0"/>
                <a:cs typeface="Calibri" pitchFamily="34" charset="0"/>
              </a:rPr>
              <a:t>семиниферних тубула</a:t>
            </a: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 (семени каналићи) у чијим зидовима се одвија процес </a:t>
            </a:r>
            <a:r>
              <a:rPr lang="sr-Cyrl-CS" sz="2000" b="1" dirty="0" smtClean="0">
                <a:latin typeface="Calibri" pitchFamily="34" charset="0"/>
                <a:cs typeface="Calibri" pitchFamily="34" charset="0"/>
              </a:rPr>
              <a:t>сперматогенезе</a:t>
            </a: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;</a:t>
            </a:r>
          </a:p>
          <a:p>
            <a:endParaRPr lang="sr-Cyrl-CS" sz="50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Оба краја каналића се уливају у главу </a:t>
            </a:r>
            <a:r>
              <a:rPr lang="sr-Cyrl-CS" sz="2000" b="1" dirty="0" smtClean="0">
                <a:latin typeface="Calibri" pitchFamily="34" charset="0"/>
                <a:cs typeface="Calibri" pitchFamily="34" charset="0"/>
              </a:rPr>
              <a:t>епидидимиса</a:t>
            </a: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, одакле прелазе, кроз реп епидидимиса, у </a:t>
            </a:r>
            <a:r>
              <a:rPr lang="sr-Cyrl-CS" sz="2000" b="1" dirty="0" smtClean="0">
                <a:latin typeface="Calibri" pitchFamily="34" charset="0"/>
                <a:cs typeface="Calibri" pitchFamily="34" charset="0"/>
              </a:rPr>
              <a:t>семевод</a:t>
            </a: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;</a:t>
            </a:r>
          </a:p>
          <a:p>
            <a:endParaRPr lang="sr-Cyrl-CS" sz="50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Током ејакулације, мушке полне ћелије доспевају у тело </a:t>
            </a:r>
            <a:r>
              <a:rPr lang="sr-Cyrl-CS" sz="2000" b="1" dirty="0" smtClean="0">
                <a:latin typeface="Calibri" pitchFamily="34" charset="0"/>
                <a:cs typeface="Calibri" pitchFamily="34" charset="0"/>
              </a:rPr>
              <a:t>простате</a:t>
            </a: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 кроз </a:t>
            </a:r>
            <a:r>
              <a:rPr lang="sr-Cyrl-CS" sz="2000" b="1" dirty="0" smtClean="0">
                <a:latin typeface="Calibri" pitchFamily="34" charset="0"/>
                <a:cs typeface="Calibri" pitchFamily="34" charset="0"/>
              </a:rPr>
              <a:t>ејакулаторне канале</a:t>
            </a: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;</a:t>
            </a:r>
          </a:p>
          <a:p>
            <a:endParaRPr lang="sr-Cyrl-CS" sz="50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Између семених каналића налазе се </a:t>
            </a:r>
            <a:r>
              <a:rPr lang="sr-Cyrl-CS" sz="2000" b="1" dirty="0" smtClean="0">
                <a:latin typeface="Calibri" pitchFamily="34" charset="0"/>
                <a:cs typeface="Calibri" pitchFamily="34" charset="0"/>
              </a:rPr>
              <a:t>Лајдигове ћелије</a:t>
            </a: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 које луче мушки полни хормон, </a:t>
            </a:r>
            <a:r>
              <a:rPr lang="sr-Cyrl-CS" sz="2000" b="1" dirty="0" smtClean="0">
                <a:latin typeface="Calibri" pitchFamily="34" charset="0"/>
                <a:cs typeface="Calibri" pitchFamily="34" charset="0"/>
              </a:rPr>
              <a:t>тестостерон</a:t>
            </a: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, у циркулацију.</a:t>
            </a:r>
          </a:p>
          <a:p>
            <a:endParaRPr lang="sr-Cyrl-RS" sz="2000" dirty="0" smtClean="0">
              <a:latin typeface="Calibri" pitchFamily="34" charset="0"/>
              <a:cs typeface="Calibri" pitchFamily="34" charset="0"/>
            </a:endParaRPr>
          </a:p>
          <a:p>
            <a:endParaRPr lang="sr-Cyrl-RS" sz="2000" dirty="0" smtClean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0113" y="836712"/>
            <a:ext cx="7343775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/>
          <a:lstStyle/>
          <a:p>
            <a:r>
              <a:rPr lang="sr-Cyrl-RS" sz="3200" dirty="0" smtClean="0">
                <a:latin typeface="Calibri" pitchFamily="34" charset="0"/>
                <a:cs typeface="Calibri" pitchFamily="34" charset="0"/>
              </a:rPr>
              <a:t>Мушки репродуктивни систем</a:t>
            </a:r>
            <a:endParaRPr lang="en-US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764704"/>
            <a:ext cx="8784976" cy="5904656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sr-Cyrl-CS" sz="2000" dirty="0" smtClean="0">
              <a:cs typeface="Arial" pitchFamily="34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Зидови семених каналића су обложени </a:t>
            </a:r>
            <a:r>
              <a:rPr lang="sr-Cyrl-CS" sz="2000" b="1" dirty="0" smtClean="0">
                <a:latin typeface="Calibri" pitchFamily="34" charset="0"/>
                <a:cs typeface="Calibri" pitchFamily="34" charset="0"/>
              </a:rPr>
              <a:t>примордијалним герминативним ћелијама </a:t>
            </a: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и </a:t>
            </a:r>
            <a:r>
              <a:rPr lang="sr-Cyrl-CS" sz="2000" b="1" dirty="0" smtClean="0">
                <a:latin typeface="Calibri" pitchFamily="34" charset="0"/>
                <a:cs typeface="Calibri" pitchFamily="34" charset="0"/>
              </a:rPr>
              <a:t>Сертолијевим ћелијама</a:t>
            </a: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pPr fontAlgn="auto">
              <a:spcAft>
                <a:spcPts val="0"/>
              </a:spcAft>
              <a:defRPr/>
            </a:pPr>
            <a:endParaRPr lang="sr-Cyrl-CS" sz="1000" dirty="0" smtClean="0">
              <a:latin typeface="Calibri" pitchFamily="34" charset="0"/>
              <a:cs typeface="Calibri" pitchFamily="34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Сертолијеве ћелије се протежу од базалне мембране до лумена каналића, а њихове међусобне тесне везе на нивоу базалне мембране формирају </a:t>
            </a:r>
            <a:r>
              <a:rPr lang="sr-Cyrl-CS" sz="2000" b="1" dirty="0" smtClean="0">
                <a:latin typeface="Calibri" pitchFamily="34" charset="0"/>
                <a:cs typeface="Calibri" pitchFamily="34" charset="0"/>
              </a:rPr>
              <a:t>крвно-тестисну баријеру</a:t>
            </a: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pPr fontAlgn="auto">
              <a:spcAft>
                <a:spcPts val="0"/>
              </a:spcAft>
              <a:defRPr/>
            </a:pPr>
            <a:endParaRPr lang="sr-Cyrl-CS" sz="1000" dirty="0" smtClean="0">
              <a:latin typeface="Calibri" pitchFamily="34" charset="0"/>
              <a:cs typeface="Calibri" pitchFamily="34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Герминативне ћелије током сазревања пролазе кроз ову баријеру на путу ка лумену каналића, раскидањем тесних веза Сертолијевих ћелија изнад њих и формирањем нових испод њих.</a:t>
            </a:r>
          </a:p>
          <a:p>
            <a:pPr fontAlgn="auto">
              <a:spcAft>
                <a:spcPts val="0"/>
              </a:spcAft>
              <a:defRPr/>
            </a:pPr>
            <a:endParaRPr lang="sr-Cyrl-CS" sz="1000" dirty="0" smtClean="0">
              <a:latin typeface="Calibri" pitchFamily="34" charset="0"/>
              <a:cs typeface="Calibri" pitchFamily="34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Захваљујући интегритету крвно-тестисне баријере одржава се састав семене течности (мала количина глукозе и протеина и висок садржај андрогена, естрогена, К</a:t>
            </a:r>
            <a:r>
              <a:rPr lang="sr-Cyrl-CS" sz="2000" baseline="30000" dirty="0" smtClean="0">
                <a:latin typeface="Calibri" pitchFamily="34" charset="0"/>
                <a:cs typeface="Calibri" pitchFamily="34" charset="0"/>
              </a:rPr>
              <a:t>+</a:t>
            </a: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, инозитола, глутамата и аспартата у односу на плазму) који погодује одвијању сперматогенезе, штите се герминативне ћелије од супстанци из плазме и спречава се развој аутоимуног одговора.</a:t>
            </a:r>
            <a:endParaRPr lang="en-US" sz="2000" dirty="0" smtClean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/>
          <a:lstStyle/>
          <a:p>
            <a:r>
              <a:rPr lang="sr-Cyrl-RS" sz="3200" dirty="0" smtClean="0">
                <a:latin typeface="Calibri" pitchFamily="34" charset="0"/>
                <a:cs typeface="Calibri" pitchFamily="34" charset="0"/>
              </a:rPr>
              <a:t>Сперматогенеза</a:t>
            </a:r>
            <a:endParaRPr lang="en-US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764704"/>
            <a:ext cx="4896544" cy="5904656"/>
          </a:xfrm>
        </p:spPr>
        <p:txBody>
          <a:bodyPr/>
          <a:lstStyle/>
          <a:p>
            <a:endParaRPr lang="sr-Cyrl-CS" sz="2000" b="1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CS" sz="2000" b="1" dirty="0" smtClean="0">
                <a:latin typeface="Calibri" pitchFamily="34" charset="0"/>
                <a:cs typeface="Calibri" pitchFamily="34" charset="0"/>
              </a:rPr>
              <a:t>Сперматогенеза</a:t>
            </a: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 је процес сазревања примордијалних герминативних ћелија у зреле сперматозоиде;</a:t>
            </a:r>
          </a:p>
          <a:p>
            <a:endParaRPr lang="sr-Cyrl-CS" sz="100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Процес сперматогенезе почиње са почетком пубертета;</a:t>
            </a:r>
          </a:p>
          <a:p>
            <a:endParaRPr lang="sr-Cyrl-CS" sz="100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CS" sz="2000" b="1" dirty="0" smtClean="0">
                <a:latin typeface="Calibri" pitchFamily="34" charset="0"/>
                <a:cs typeface="Calibri" pitchFamily="34" charset="0"/>
              </a:rPr>
              <a:t>Сперматогонија</a:t>
            </a: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, примордијална герминативна ћелија, која се налази у близини базалне мембране, сазрева у </a:t>
            </a:r>
            <a:r>
              <a:rPr lang="sr-Cyrl-CS" sz="2000" b="1" dirty="0" smtClean="0">
                <a:latin typeface="Calibri" pitchFamily="34" charset="0"/>
                <a:cs typeface="Calibri" pitchFamily="34" charset="0"/>
              </a:rPr>
              <a:t>примарне сперматоците</a:t>
            </a: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endParaRPr lang="sr-Cyrl-CS" sz="2000" dirty="0" smtClean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2420888"/>
            <a:ext cx="3960000" cy="4383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/>
          <a:lstStyle/>
          <a:p>
            <a:r>
              <a:rPr lang="sr-Cyrl-RS" sz="3200" dirty="0" smtClean="0">
                <a:latin typeface="Calibri" pitchFamily="34" charset="0"/>
                <a:cs typeface="Calibri" pitchFamily="34" charset="0"/>
              </a:rPr>
              <a:t>Сперматогенеза</a:t>
            </a:r>
            <a:endParaRPr lang="en-US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764704"/>
            <a:ext cx="8784976" cy="5904656"/>
          </a:xfrm>
        </p:spPr>
        <p:txBody>
          <a:bodyPr/>
          <a:lstStyle/>
          <a:p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Током две мејозне деобе настају прво </a:t>
            </a:r>
            <a:r>
              <a:rPr lang="sr-Cyrl-CS" sz="2000" b="1" dirty="0" smtClean="0">
                <a:latin typeface="Calibri" pitchFamily="34" charset="0"/>
                <a:cs typeface="Calibri" pitchFamily="34" charset="0"/>
              </a:rPr>
              <a:t>секундарне сперматоците</a:t>
            </a: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, а затим </a:t>
            </a:r>
            <a:r>
              <a:rPr lang="sr-Cyrl-CS" sz="2000" b="1" dirty="0" smtClean="0">
                <a:latin typeface="Calibri" pitchFamily="34" charset="0"/>
                <a:cs typeface="Calibri" pitchFamily="34" charset="0"/>
              </a:rPr>
              <a:t>сперматиде</a:t>
            </a: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 које имају хаплоидни број (23) хромозома;</a:t>
            </a:r>
          </a:p>
          <a:p>
            <a:endParaRPr lang="sr-Cyrl-CS" sz="100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Сперматиде сазревају у </a:t>
            </a:r>
            <a:r>
              <a:rPr lang="sr-Cyrl-CS" sz="2000" b="1" dirty="0" smtClean="0">
                <a:latin typeface="Calibri" pitchFamily="34" charset="0"/>
                <a:cs typeface="Calibri" pitchFamily="34" charset="0"/>
              </a:rPr>
              <a:t>сперматозое</a:t>
            </a: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 (</a:t>
            </a:r>
            <a:r>
              <a:rPr lang="sr-Cyrl-CS" sz="2000" b="1" dirty="0" smtClean="0">
                <a:latin typeface="Calibri" pitchFamily="34" charset="0"/>
                <a:cs typeface="Calibri" pitchFamily="34" charset="0"/>
              </a:rPr>
              <a:t>сперматозоиде</a:t>
            </a: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);</a:t>
            </a:r>
          </a:p>
          <a:p>
            <a:endParaRPr lang="sr-Cyrl-CS" sz="100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Од једне сперматогоније настаје 512 сперматозоида, за шта је потребно око 74 сата.</a:t>
            </a:r>
          </a:p>
          <a:p>
            <a:endParaRPr lang="sr-Cyrl-CS" sz="2000" dirty="0" smtClean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8106" y="2924944"/>
            <a:ext cx="6427788" cy="368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/>
          <a:lstStyle/>
          <a:p>
            <a:r>
              <a:rPr lang="sr-Cyrl-RS" sz="3200" dirty="0" smtClean="0">
                <a:latin typeface="Calibri" pitchFamily="34" charset="0"/>
                <a:cs typeface="Calibri" pitchFamily="34" charset="0"/>
              </a:rPr>
              <a:t>Сперматогенеза</a:t>
            </a:r>
            <a:endParaRPr lang="en-US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764704"/>
            <a:ext cx="8784976" cy="5904656"/>
          </a:xfrm>
        </p:spPr>
        <p:txBody>
          <a:bodyPr/>
          <a:lstStyle/>
          <a:p>
            <a:endParaRPr lang="sr-Cyrl-CS" sz="200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Сперматозоид је сложена, покретна ћелија, која се састоји из више делова;</a:t>
            </a:r>
          </a:p>
          <a:p>
            <a:endParaRPr lang="sr-Cyrl-CS" sz="100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У глави сперматозоида је смештен хромозомски материјал, а </a:t>
            </a:r>
            <a:r>
              <a:rPr lang="sr-Cyrl-CS" sz="2000" b="1" dirty="0" smtClean="0">
                <a:latin typeface="Calibri" pitchFamily="34" charset="0"/>
                <a:cs typeface="Calibri" pitchFamily="34" charset="0"/>
              </a:rPr>
              <a:t>акрозом</a:t>
            </a: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 прекрива главу сперматозоида и представља органелу богату ензимима који учествују у процесу продирања сперматозоида у јајну ћелију;</a:t>
            </a:r>
          </a:p>
          <a:p>
            <a:endParaRPr lang="sr-Cyrl-CS" sz="100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Реп сперматозоида је на свом проксималном крају окружен омотачем који садржи велики број митохондрија, које обезбеђују енергију за кретање сперматозоида.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463" y="4437112"/>
            <a:ext cx="9109075" cy="188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/>
          <a:lstStyle/>
          <a:p>
            <a:r>
              <a:rPr lang="sr-Cyrl-RS" sz="3200" dirty="0" smtClean="0">
                <a:latin typeface="Calibri" pitchFamily="34" charset="0"/>
                <a:cs typeface="Calibri" pitchFamily="34" charset="0"/>
              </a:rPr>
              <a:t>Женски репродуктивни систем</a:t>
            </a:r>
            <a:endParaRPr lang="en-US" sz="32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8288" y="1701006"/>
            <a:ext cx="8607425" cy="345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/>
          <a:lstStyle/>
          <a:p>
            <a:r>
              <a:rPr lang="sr-Cyrl-RS" sz="3200" dirty="0" smtClean="0">
                <a:latin typeface="Calibri" pitchFamily="34" charset="0"/>
                <a:cs typeface="Calibri" pitchFamily="34" charset="0"/>
              </a:rPr>
              <a:t>Сперматогенеза</a:t>
            </a:r>
            <a:endParaRPr lang="en-US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764704"/>
            <a:ext cx="8784976" cy="5904656"/>
          </a:xfrm>
        </p:spPr>
        <p:txBody>
          <a:bodyPr/>
          <a:lstStyle/>
          <a:p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Зрели сперматозоиди излазе из Сертолијевих ћелија и постају слободни у лумену тубула;</a:t>
            </a:r>
          </a:p>
          <a:p>
            <a:endParaRPr lang="sr-Cyrl-CS" sz="50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Сертолијеве ћелије ослобађају </a:t>
            </a:r>
            <a:r>
              <a:rPr lang="sr-Cyrl-CS" sz="2000" b="1" dirty="0" smtClean="0">
                <a:latin typeface="Calibri" pitchFamily="34" charset="0"/>
                <a:cs typeface="Calibri" pitchFamily="34" charset="0"/>
              </a:rPr>
              <a:t>андроген-везујући протеин</a:t>
            </a: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sr-Cyrl-CS" sz="2000" b="1" dirty="0" smtClean="0">
                <a:latin typeface="Calibri" pitchFamily="34" charset="0"/>
                <a:cs typeface="Calibri" pitchFamily="34" charset="0"/>
              </a:rPr>
              <a:t>инхибин</a:t>
            </a: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 и </a:t>
            </a:r>
            <a:r>
              <a:rPr lang="sr-Cyrl-CS" sz="2000" b="1" dirty="0" smtClean="0">
                <a:latin typeface="Calibri" pitchFamily="34" charset="0"/>
                <a:cs typeface="Calibri" pitchFamily="34" charset="0"/>
              </a:rPr>
              <a:t>Милерову инхибиторну супстанцу</a:t>
            </a: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;</a:t>
            </a:r>
          </a:p>
          <a:p>
            <a:endParaRPr lang="sr-Cyrl-CS" sz="50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Сертолијеве ћелије садрже и ензим </a:t>
            </a:r>
            <a:r>
              <a:rPr lang="sr-Cyrl-CS" sz="2000" b="1" dirty="0" smtClean="0">
                <a:latin typeface="Calibri" pitchFamily="34" charset="0"/>
                <a:cs typeface="Calibri" pitchFamily="34" charset="0"/>
              </a:rPr>
              <a:t>ароматазу</a:t>
            </a: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, која конвертује андрогене у естрогене;</a:t>
            </a:r>
          </a:p>
          <a:p>
            <a:endParaRPr lang="sr-Cyrl-CS" sz="90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RS" sz="2000" b="1" dirty="0" smtClean="0">
                <a:latin typeface="Calibri" pitchFamily="34" charset="0"/>
                <a:cs typeface="Calibri" pitchFamily="34" charset="0"/>
              </a:rPr>
              <a:t>Тестостерон</a:t>
            </a:r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, који </a:t>
            </a:r>
            <a:r>
              <a:rPr lang="sr-Cyrl-RS" sz="2000" b="1" dirty="0" smtClean="0">
                <a:latin typeface="Calibri" pitchFamily="34" charset="0"/>
                <a:cs typeface="Calibri" pitchFamily="34" charset="0"/>
              </a:rPr>
              <a:t>секретују Лајдигове ћелије</a:t>
            </a:r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, је неопходан за раст и деобу ћелија герминативног епитела у првим фазама сперматогенезе;</a:t>
            </a:r>
          </a:p>
          <a:p>
            <a:endParaRPr lang="sr-Cyrl-RS" sz="50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RS" sz="2000" b="1" dirty="0" smtClean="0">
                <a:latin typeface="Calibri" pitchFamily="34" charset="0"/>
                <a:cs typeface="Calibri" pitchFamily="34" charset="0"/>
              </a:rPr>
              <a:t>Лутеинизирајући хормон</a:t>
            </a:r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en-US" sz="2000" b="1" dirty="0" smtClean="0">
                <a:latin typeface="Calibri" pitchFamily="34" charset="0"/>
                <a:cs typeface="Calibri" pitchFamily="34" charset="0"/>
              </a:rPr>
              <a:t>LH</a:t>
            </a:r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sr-Cyrl-RS" sz="2000" b="1" dirty="0" smtClean="0">
                <a:latin typeface="Calibri" pitchFamily="34" charset="0"/>
                <a:cs typeface="Calibri" pitchFamily="34" charset="0"/>
              </a:rPr>
              <a:t>стимулише секрецију тестостерона </a:t>
            </a:r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у Лајдиговим ћелијама;</a:t>
            </a:r>
          </a:p>
          <a:p>
            <a:endParaRPr lang="sr-Cyrl-RS" sz="50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RS" sz="2000" b="1" dirty="0" smtClean="0">
                <a:latin typeface="Calibri" pitchFamily="34" charset="0"/>
                <a:cs typeface="Calibri" pitchFamily="34" charset="0"/>
              </a:rPr>
              <a:t>Фоликуло-стимулирајући хормон</a:t>
            </a:r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en-US" sz="2000" b="1" dirty="0" smtClean="0">
                <a:latin typeface="Calibri" pitchFamily="34" charset="0"/>
                <a:cs typeface="Calibri" pitchFamily="34" charset="0"/>
              </a:rPr>
              <a:t>FSH</a:t>
            </a:r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sr-Cyrl-RS" sz="2000" b="1" dirty="0" smtClean="0">
                <a:latin typeface="Calibri" pitchFamily="34" charset="0"/>
                <a:cs typeface="Calibri" pitchFamily="34" charset="0"/>
              </a:rPr>
              <a:t>стимулише Сертолијеве ћелије </a:t>
            </a:r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– </a:t>
            </a:r>
            <a:r>
              <a:rPr lang="sr-Cyrl-RS" sz="2000" b="1" dirty="0" smtClean="0">
                <a:latin typeface="Calibri" pitchFamily="34" charset="0"/>
                <a:cs typeface="Calibri" pitchFamily="34" charset="0"/>
              </a:rPr>
              <a:t>сазревање сперматида у сперматозоиде</a:t>
            </a:r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;</a:t>
            </a:r>
          </a:p>
          <a:p>
            <a:endParaRPr lang="sr-Cyrl-RS" sz="50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RS" sz="2000" b="1" dirty="0" smtClean="0">
                <a:latin typeface="Calibri" pitchFamily="34" charset="0"/>
                <a:cs typeface="Calibri" pitchFamily="34" charset="0"/>
              </a:rPr>
              <a:t>Естрогени</a:t>
            </a:r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, настају од тестостерона у Сертолијевим ћелијама, су неопходни за сазревање сперматозоида;</a:t>
            </a:r>
          </a:p>
          <a:p>
            <a:endParaRPr lang="sr-Cyrl-RS" sz="50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RS" sz="2000" b="1" dirty="0" smtClean="0">
                <a:latin typeface="Calibri" pitchFamily="34" charset="0"/>
                <a:cs typeface="Calibri" pitchFamily="34" charset="0"/>
              </a:rPr>
              <a:t>Хормон раста </a:t>
            </a:r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конторлише метаболичке процесе у тестису.</a:t>
            </a:r>
          </a:p>
          <a:p>
            <a:endParaRPr lang="sr-Cyrl-RS" sz="2000" dirty="0" smtClean="0">
              <a:latin typeface="Calibri" pitchFamily="34" charset="0"/>
              <a:cs typeface="Calibri" pitchFamily="34" charset="0"/>
            </a:endParaRPr>
          </a:p>
          <a:p>
            <a:endParaRPr lang="sr-Cyrl-CS" sz="2000" dirty="0" smtClean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/>
          <a:lstStyle/>
          <a:p>
            <a:r>
              <a:rPr lang="sr-Cyrl-RS" sz="3200" dirty="0" smtClean="0">
                <a:latin typeface="Calibri" pitchFamily="34" charset="0"/>
                <a:cs typeface="Calibri" pitchFamily="34" charset="0"/>
              </a:rPr>
              <a:t>Сперматогенеза</a:t>
            </a:r>
            <a:endParaRPr lang="en-US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764704"/>
            <a:ext cx="8784976" cy="5904656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endParaRPr lang="sr-Cyrl-CS" sz="2000" dirty="0" smtClean="0">
              <a:latin typeface="Calibri" pitchFamily="34" charset="0"/>
              <a:cs typeface="Calibr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Када напусте тестис сперматозоиди су непокретни, али током проласка кроз епидидимис сперматозоиди сазревају и стичу покретљивост.</a:t>
            </a:r>
          </a:p>
          <a:p>
            <a:pPr>
              <a:buFont typeface="Arial" pitchFamily="34" charset="0"/>
              <a:buChar char="•"/>
            </a:pPr>
            <a:endParaRPr lang="sr-Cyrl-CS" sz="1000" dirty="0" smtClean="0">
              <a:latin typeface="Calibri" pitchFamily="34" charset="0"/>
              <a:cs typeface="Calibr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Када сперматозоиди током ејакулације доспеју у женски репродуктивни систем, крећу се ка материци и истмусу јајовода, где успоравају и улазе у процес </a:t>
            </a:r>
            <a:r>
              <a:rPr lang="sr-Cyrl-CS" sz="2000" b="1" dirty="0" smtClean="0">
                <a:latin typeface="Calibri" pitchFamily="34" charset="0"/>
                <a:cs typeface="Calibri" pitchFamily="34" charset="0"/>
              </a:rPr>
              <a:t>капацитације</a:t>
            </a: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pPr>
              <a:buFont typeface="Arial" pitchFamily="34" charset="0"/>
              <a:buChar char="•"/>
            </a:pPr>
            <a:endParaRPr lang="sr-Cyrl-CS" sz="1000" dirty="0" smtClean="0">
              <a:latin typeface="Calibri" pitchFamily="34" charset="0"/>
              <a:cs typeface="Calibr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Овај процес даљег сазревања подразумева две компоненте:</a:t>
            </a:r>
          </a:p>
          <a:p>
            <a:pPr lvl="1" indent="-207963">
              <a:buFont typeface="Arial" pitchFamily="34" charset="0"/>
              <a:buChar char="–"/>
            </a:pP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повећање покретљивости сперматозоида, и</a:t>
            </a:r>
          </a:p>
          <a:p>
            <a:pPr lvl="1" indent="-207963">
              <a:buFont typeface="Arial" pitchFamily="34" charset="0"/>
              <a:buChar char="–"/>
            </a:pP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олакшавање припреме сперматозоида за акрозомалну реакцију;</a:t>
            </a:r>
          </a:p>
          <a:p>
            <a:pPr lvl="1" indent="-207963">
              <a:buFont typeface="Arial" pitchFamily="34" charset="0"/>
              <a:buChar char="–"/>
            </a:pPr>
            <a:endParaRPr lang="sr-Cyrl-CS" sz="10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Капацитирани сперматозоиди се крећу из истмуса ка ампулама јајовода, где се одвија фертилизација;</a:t>
            </a:r>
          </a:p>
          <a:p>
            <a:pPr marL="361950" lvl="1" indent="-361950">
              <a:buFont typeface="Arial" pitchFamily="34" charset="0"/>
              <a:buChar char="•"/>
            </a:pPr>
            <a:endParaRPr lang="en-US" sz="10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r>
              <a:rPr lang="ru-RU" sz="2000" b="1" dirty="0" smtClean="0">
                <a:latin typeface="Calibri" pitchFamily="34" charset="0"/>
                <a:cs typeface="Calibri" pitchFamily="34" charset="0"/>
              </a:rPr>
              <a:t>Сперма</a:t>
            </a:r>
            <a:r>
              <a:rPr lang="ru-RU" sz="2000" dirty="0" smtClean="0">
                <a:latin typeface="Calibri" pitchFamily="34" charset="0"/>
                <a:cs typeface="Calibri" pitchFamily="34" charset="0"/>
              </a:rPr>
              <a:t> је течност која се ослобађа ејакулацијом у време оргазма и садржи сперматозоиде и секрете семиналних везикула, простате, Куперових и уретралних жлезда;</a:t>
            </a:r>
          </a:p>
          <a:p>
            <a:pPr marL="361950" lvl="1" indent="-361950">
              <a:buFont typeface="Arial" pitchFamily="34" charset="0"/>
              <a:buChar char="•"/>
            </a:pPr>
            <a:endParaRPr lang="en-US" sz="2000" dirty="0" smtClean="0">
              <a:latin typeface="Calibri" pitchFamily="34" charset="0"/>
              <a:cs typeface="Calibri" pitchFamily="34" charset="0"/>
            </a:endParaRPr>
          </a:p>
          <a:p>
            <a:endParaRPr lang="sr-Cyrl-RS" sz="2000" dirty="0" smtClean="0">
              <a:latin typeface="Calibri" pitchFamily="34" charset="0"/>
              <a:cs typeface="Calibri" pitchFamily="34" charset="0"/>
            </a:endParaRPr>
          </a:p>
          <a:p>
            <a:endParaRPr lang="sr-Cyrl-CS" sz="2000" dirty="0" smtClean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/>
          <a:lstStyle/>
          <a:p>
            <a:r>
              <a:rPr lang="sr-Cyrl-RS" sz="3200" dirty="0" smtClean="0">
                <a:latin typeface="Calibri" pitchFamily="34" charset="0"/>
                <a:cs typeface="Calibri" pitchFamily="34" charset="0"/>
              </a:rPr>
              <a:t>Мушки полни акт</a:t>
            </a:r>
            <a:endParaRPr lang="en-US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764704"/>
            <a:ext cx="8784976" cy="5904656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Фазе мушког полног акта:</a:t>
            </a:r>
          </a:p>
          <a:p>
            <a:pPr marL="714375" indent="-171450">
              <a:buFont typeface="Calibri" pitchFamily="34" charset="0"/>
              <a:buChar char="‐"/>
            </a:pPr>
            <a:r>
              <a:rPr lang="sr-Cyrl-RS" sz="2000" b="1" dirty="0" smtClean="0">
                <a:latin typeface="Calibri" pitchFamily="34" charset="0"/>
                <a:cs typeface="Calibri" pitchFamily="34" charset="0"/>
              </a:rPr>
              <a:t>Ерекција</a:t>
            </a:r>
          </a:p>
          <a:p>
            <a:pPr marL="714375" indent="-171450">
              <a:buFont typeface="Calibri" pitchFamily="34" charset="0"/>
              <a:buChar char="‐"/>
            </a:pPr>
            <a:r>
              <a:rPr lang="sr-Cyrl-RS" sz="2000" b="1" dirty="0" smtClean="0">
                <a:latin typeface="Calibri" pitchFamily="34" charset="0"/>
                <a:cs typeface="Calibri" pitchFamily="34" charset="0"/>
              </a:rPr>
              <a:t>Лубрикација</a:t>
            </a:r>
          </a:p>
          <a:p>
            <a:pPr marL="714375" indent="-171450">
              <a:buFont typeface="Calibri" pitchFamily="34" charset="0"/>
              <a:buChar char="‐"/>
            </a:pPr>
            <a:r>
              <a:rPr lang="sr-Cyrl-RS" sz="2000" b="1" dirty="0" smtClean="0">
                <a:latin typeface="Calibri" pitchFamily="34" charset="0"/>
                <a:cs typeface="Calibri" pitchFamily="34" charset="0"/>
              </a:rPr>
              <a:t>Емисија</a:t>
            </a:r>
          </a:p>
          <a:p>
            <a:pPr marL="714375" indent="-171450">
              <a:buFont typeface="Calibri" pitchFamily="34" charset="0"/>
              <a:buChar char="‐"/>
            </a:pPr>
            <a:r>
              <a:rPr lang="sr-Cyrl-RS" sz="2000" b="1" dirty="0" smtClean="0">
                <a:latin typeface="Calibri" pitchFamily="34" charset="0"/>
                <a:cs typeface="Calibri" pitchFamily="34" charset="0"/>
              </a:rPr>
              <a:t>Ејакулација</a:t>
            </a:r>
            <a:endParaRPr lang="ru-RU" sz="2000" b="1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2000" b="1" dirty="0" smtClean="0">
                <a:latin typeface="Calibri" pitchFamily="34" charset="0"/>
                <a:cs typeface="Calibri" pitchFamily="34" charset="0"/>
              </a:rPr>
              <a:t>Ерекција</a:t>
            </a:r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 настаје услед дилатације артериола пениса и пуњења еректилног ткива пениса крвљу, чиме се компримују вене и спречава отицање крви;</a:t>
            </a:r>
          </a:p>
          <a:p>
            <a:pPr marL="361950" lvl="1" indent="-361950">
              <a:buFont typeface="Arial" pitchFamily="34" charset="0"/>
              <a:buChar char="•"/>
            </a:pPr>
            <a:endParaRPr lang="sr-Cyrl-RS" sz="5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Интегративни центри и лумбалном делу кичмене мождине се активирају аферентним импулсима из гениталија и десцендентног система који посредује у процесу ерекције као одговор на еротске психолошке стимулусе;</a:t>
            </a:r>
          </a:p>
          <a:p>
            <a:pPr marL="361950" lvl="1" indent="-361950">
              <a:buFont typeface="Arial" pitchFamily="34" charset="0"/>
              <a:buChar char="•"/>
            </a:pPr>
            <a:endParaRPr lang="sr-Cyrl-RS" sz="5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Еферентна </a:t>
            </a:r>
            <a:r>
              <a:rPr lang="sr-Cyrl-RS" sz="2000" b="1" dirty="0" smtClean="0">
                <a:latin typeface="Calibri" pitchFamily="34" charset="0"/>
                <a:cs typeface="Calibri" pitchFamily="34" charset="0"/>
              </a:rPr>
              <a:t>парасимпатичка влакна </a:t>
            </a:r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се налазе у саставу пелвичких спланхичких нерава (</a:t>
            </a:r>
            <a:r>
              <a:rPr lang="en-US" sz="2000" i="1" dirty="0" err="1" smtClean="0">
                <a:latin typeface="Calibri" pitchFamily="34" charset="0"/>
                <a:cs typeface="Calibri" pitchFamily="34" charset="0"/>
              </a:rPr>
              <a:t>nervi</a:t>
            </a:r>
            <a:r>
              <a:rPr lang="en-US" sz="2000" i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i="1" dirty="0" err="1" smtClean="0">
                <a:latin typeface="Calibri" pitchFamily="34" charset="0"/>
                <a:cs typeface="Calibri" pitchFamily="34" charset="0"/>
              </a:rPr>
              <a:t>erigentes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), </a:t>
            </a:r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која ослобађају </a:t>
            </a:r>
            <a:r>
              <a:rPr lang="sr-Cyrl-RS" sz="2000" b="1" dirty="0" smtClean="0">
                <a:latin typeface="Calibri" pitchFamily="34" charset="0"/>
                <a:cs typeface="Calibri" pitchFamily="34" charset="0"/>
              </a:rPr>
              <a:t>ацетилхолин</a:t>
            </a:r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 и </a:t>
            </a:r>
            <a:r>
              <a:rPr lang="sr-Cyrl-RS" sz="2000" b="1" dirty="0" smtClean="0">
                <a:latin typeface="Calibri" pitchFamily="34" charset="0"/>
                <a:cs typeface="Calibri" pitchFamily="34" charset="0"/>
              </a:rPr>
              <a:t>вазоактивни интестинални полипептид </a:t>
            </a:r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(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VIP)</a:t>
            </a:r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;</a:t>
            </a:r>
            <a:endParaRPr lang="en-US" sz="20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endParaRPr lang="en-US" sz="500" dirty="0" smtClean="0">
              <a:latin typeface="Calibri" pitchFamily="34" charset="0"/>
              <a:cs typeface="Calibri" pitchFamily="34" charset="0"/>
            </a:endParaRPr>
          </a:p>
          <a:p>
            <a:pPr marL="361950" lvl="1" indent="-361950">
              <a:buFont typeface="Arial" pitchFamily="34" charset="0"/>
              <a:buChar char="•"/>
            </a:pPr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У саставу ових нерава су и влакна која садрже азот-моноксид синтазу (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NOS) </a:t>
            </a:r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и ослобађају </a:t>
            </a:r>
            <a:r>
              <a:rPr lang="en-US" sz="2000" b="1" dirty="0" smtClean="0">
                <a:latin typeface="Calibri" pitchFamily="34" charset="0"/>
                <a:cs typeface="Calibri" pitchFamily="34" charset="0"/>
              </a:rPr>
              <a:t>NO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који </a:t>
            </a:r>
            <a:r>
              <a:rPr lang="sr-Cyrl-RS" sz="2000" b="1" dirty="0" smtClean="0">
                <a:latin typeface="Calibri" pitchFamily="34" charset="0"/>
                <a:cs typeface="Calibri" pitchFamily="34" charset="0"/>
              </a:rPr>
              <a:t>активира</a:t>
            </a:r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000" b="1" dirty="0" smtClean="0">
                <a:latin typeface="Calibri" pitchFamily="34" charset="0"/>
                <a:cs typeface="Calibri" pitchFamily="34" charset="0"/>
              </a:rPr>
              <a:t>гуанилил циклазу </a:t>
            </a:r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и </a:t>
            </a:r>
            <a:r>
              <a:rPr lang="sr-Cyrl-RS" sz="2000" b="1" dirty="0" smtClean="0">
                <a:latin typeface="Calibri" pitchFamily="34" charset="0"/>
                <a:cs typeface="Calibri" pitchFamily="34" charset="0"/>
              </a:rPr>
              <a:t>повећава</a:t>
            </a:r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000" b="1" dirty="0" smtClean="0">
                <a:latin typeface="Calibri" pitchFamily="34" charset="0"/>
                <a:cs typeface="Calibri" pitchFamily="34" charset="0"/>
              </a:rPr>
              <a:t>концентрацију</a:t>
            </a:r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b="1" dirty="0" err="1" smtClean="0">
                <a:latin typeface="Calibri" pitchFamily="34" charset="0"/>
                <a:cs typeface="Calibri" pitchFamily="34" charset="0"/>
              </a:rPr>
              <a:t>cGMP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који је снажан вазодилататор.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/>
          <a:lstStyle/>
          <a:p>
            <a:r>
              <a:rPr lang="sr-Cyrl-RS" sz="3200" dirty="0" smtClean="0">
                <a:latin typeface="Calibri" pitchFamily="34" charset="0"/>
                <a:cs typeface="Calibri" pitchFamily="34" charset="0"/>
              </a:rPr>
              <a:t>Мушки полни акт</a:t>
            </a:r>
            <a:endParaRPr lang="en-US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764704"/>
            <a:ext cx="8784976" cy="5904656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sr-Cyrl-RS" sz="2000" b="1" dirty="0" smtClean="0">
                <a:latin typeface="Calibri" pitchFamily="34" charset="0"/>
                <a:cs typeface="Calibri" pitchFamily="34" charset="0"/>
              </a:rPr>
              <a:t>Парасимпатички стимулуси</a:t>
            </a:r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, поред ерекције изазивају </a:t>
            </a:r>
            <a:r>
              <a:rPr lang="sr-Cyrl-RS" sz="2000" b="1" dirty="0" smtClean="0">
                <a:latin typeface="Calibri" pitchFamily="34" charset="0"/>
                <a:cs typeface="Calibri" pitchFamily="34" charset="0"/>
              </a:rPr>
              <a:t>повећање секреције мукуса</a:t>
            </a:r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 из уретралних и булбоуретралних жлезда;</a:t>
            </a:r>
          </a:p>
          <a:p>
            <a:pPr>
              <a:buFont typeface="Arial" pitchFamily="34" charset="0"/>
              <a:buChar char="•"/>
            </a:pPr>
            <a:endParaRPr lang="sr-Cyrl-RS" sz="1000" dirty="0" smtClean="0">
              <a:latin typeface="Calibri" pitchFamily="34" charset="0"/>
              <a:cs typeface="Calibr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Мукус прелази у уретру и потпомаже </a:t>
            </a:r>
            <a:r>
              <a:rPr lang="sr-Cyrl-RS" sz="2000" b="1" dirty="0" smtClean="0">
                <a:latin typeface="Calibri" pitchFamily="34" charset="0"/>
                <a:cs typeface="Calibri" pitchFamily="34" charset="0"/>
              </a:rPr>
              <a:t>лубрикацију</a:t>
            </a:r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 током коитуса;</a:t>
            </a:r>
          </a:p>
          <a:p>
            <a:pPr>
              <a:buFont typeface="Arial" pitchFamily="34" charset="0"/>
              <a:buChar char="•"/>
            </a:pPr>
            <a:endParaRPr lang="sr-Cyrl-RS" sz="1000" dirty="0" smtClean="0">
              <a:latin typeface="Calibri" pitchFamily="34" charset="0"/>
              <a:cs typeface="Calibr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sr-Cyrl-CS" sz="2000" b="1" dirty="0" smtClean="0">
                <a:latin typeface="Calibri" pitchFamily="34" charset="0"/>
                <a:cs typeface="Calibri" pitchFamily="34" charset="0"/>
              </a:rPr>
              <a:t>Ејакулација</a:t>
            </a: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 представља двофазни спинални рефлекс који се састоји из процеса </a:t>
            </a:r>
            <a:r>
              <a:rPr lang="sr-Cyrl-CS" sz="2000" b="1" dirty="0" smtClean="0">
                <a:latin typeface="Calibri" pitchFamily="34" charset="0"/>
                <a:cs typeface="Calibri" pitchFamily="34" charset="0"/>
              </a:rPr>
              <a:t>емисије</a:t>
            </a: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, кретање сперме у проксимални део уретре, и праве </a:t>
            </a:r>
            <a:r>
              <a:rPr lang="sr-Cyrl-CS" sz="2000" b="1" dirty="0" smtClean="0">
                <a:latin typeface="Calibri" pitchFamily="34" charset="0"/>
                <a:cs typeface="Calibri" pitchFamily="34" charset="0"/>
              </a:rPr>
              <a:t>ејакулације</a:t>
            </a: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, која подразумева избацивање сперме у спољашњу средину;</a:t>
            </a:r>
          </a:p>
          <a:p>
            <a:pPr>
              <a:buFont typeface="Arial" pitchFamily="34" charset="0"/>
              <a:buChar char="•"/>
            </a:pPr>
            <a:endParaRPr lang="sr-Cyrl-CS" sz="1000" dirty="0" smtClean="0">
              <a:latin typeface="Calibri" pitchFamily="34" charset="0"/>
              <a:cs typeface="Calibr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Аферентне путеве углавном чине влакна из тактилних рецептора која доспевају у кичмену мождину преко </a:t>
            </a:r>
            <a:r>
              <a:rPr lang="sr-Cyrl-CS" sz="2000" b="1" dirty="0" smtClean="0">
                <a:latin typeface="Calibri" pitchFamily="34" charset="0"/>
                <a:cs typeface="Calibri" pitchFamily="34" charset="0"/>
              </a:rPr>
              <a:t>унутрашњих пудендалних нерава</a:t>
            </a: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;</a:t>
            </a:r>
          </a:p>
          <a:p>
            <a:pPr>
              <a:buFont typeface="Arial" pitchFamily="34" charset="0"/>
              <a:buChar char="•"/>
            </a:pPr>
            <a:endParaRPr lang="sr-Cyrl-CS" sz="1000" dirty="0" smtClean="0">
              <a:latin typeface="Calibri" pitchFamily="34" charset="0"/>
              <a:cs typeface="Calibr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sr-Cyrl-CS" sz="2000" b="1" dirty="0" smtClean="0">
                <a:latin typeface="Calibri" pitchFamily="34" charset="0"/>
                <a:cs typeface="Calibri" pitchFamily="34" charset="0"/>
              </a:rPr>
              <a:t>Емисија</a:t>
            </a: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 и </a:t>
            </a:r>
            <a:r>
              <a:rPr lang="sr-Cyrl-CS" sz="2000" b="1" dirty="0" smtClean="0">
                <a:latin typeface="Calibri" pitchFamily="34" charset="0"/>
                <a:cs typeface="Calibri" pitchFamily="34" charset="0"/>
              </a:rPr>
              <a:t>ејакулација</a:t>
            </a: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 су под контролом </a:t>
            </a:r>
            <a:r>
              <a:rPr lang="sr-Cyrl-CS" sz="2000" b="1" dirty="0" smtClean="0">
                <a:latin typeface="Calibri" pitchFamily="34" charset="0"/>
                <a:cs typeface="Calibri" pitchFamily="34" charset="0"/>
              </a:rPr>
              <a:t>симпатикуса</a:t>
            </a: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;</a:t>
            </a:r>
          </a:p>
          <a:p>
            <a:pPr>
              <a:buFont typeface="Arial" pitchFamily="34" charset="0"/>
              <a:buChar char="•"/>
            </a:pPr>
            <a:endParaRPr lang="sr-Cyrl-CS" sz="1000" dirty="0" smtClean="0">
              <a:latin typeface="Calibri" pitchFamily="34" charset="0"/>
              <a:cs typeface="Calibr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Емисија настаје услед контракције глатких мишића семевода и семених кесица, док ејакулација настаје услед контракције булбокавернозног мишића, који је скелетни мишић;</a:t>
            </a:r>
          </a:p>
          <a:p>
            <a:pPr>
              <a:buFont typeface="Arial" pitchFamily="34" charset="0"/>
              <a:buChar char="•"/>
            </a:pPr>
            <a:endParaRPr lang="sr-Cyrl-CS" sz="1000" dirty="0" smtClean="0">
              <a:latin typeface="Calibri" pitchFamily="34" charset="0"/>
              <a:cs typeface="Calibr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sr-Cyrl-CS" sz="2000" dirty="0" smtClean="0">
                <a:latin typeface="Calibri" pitchFamily="34" charset="0"/>
                <a:cs typeface="Calibri" pitchFamily="34" charset="0"/>
              </a:rPr>
              <a:t>Емисија и ејакулација чине мушки оргазам, након кога следи процес резолуције.</a:t>
            </a:r>
          </a:p>
          <a:p>
            <a:pPr>
              <a:buFont typeface="Arial" pitchFamily="34" charset="0"/>
              <a:buChar char="•"/>
            </a:pPr>
            <a:endParaRPr lang="sr-Cyrl-RS" sz="2000" dirty="0" smtClean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/>
          <a:lstStyle/>
          <a:p>
            <a:r>
              <a:rPr lang="sr-Cyrl-RS" sz="3200" dirty="0" smtClean="0">
                <a:latin typeface="Calibri" pitchFamily="34" charset="0"/>
                <a:cs typeface="Calibri" pitchFamily="34" charset="0"/>
              </a:rPr>
              <a:t>Тестостерон</a:t>
            </a:r>
            <a:endParaRPr lang="en-US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764704"/>
            <a:ext cx="8784976" cy="5904656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ru-RU" sz="2000" b="1" dirty="0" smtClean="0">
                <a:latin typeface="Calibri" pitchFamily="34" charset="0"/>
                <a:cs typeface="Calibri" pitchFamily="34" charset="0"/>
              </a:rPr>
              <a:t>Тестостерон</a:t>
            </a:r>
            <a:r>
              <a:rPr lang="ru-RU" sz="2000" dirty="0" smtClean="0">
                <a:latin typeface="Calibri" pitchFamily="34" charset="0"/>
                <a:cs typeface="Calibri" pitchFamily="34" charset="0"/>
              </a:rPr>
              <a:t> је примарни хормон тестиса, кога синтетишу </a:t>
            </a:r>
            <a:r>
              <a:rPr lang="ru-RU" sz="2000" b="1" dirty="0" smtClean="0">
                <a:latin typeface="Calibri" pitchFamily="34" charset="0"/>
                <a:cs typeface="Calibri" pitchFamily="34" charset="0"/>
              </a:rPr>
              <a:t>Лајдигове ћелије </a:t>
            </a:r>
            <a:r>
              <a:rPr lang="ru-RU" sz="2000" dirty="0" smtClean="0">
                <a:latin typeface="Calibri" pitchFamily="34" charset="0"/>
                <a:cs typeface="Calibri" pitchFamily="34" charset="0"/>
              </a:rPr>
              <a:t>тестиса;</a:t>
            </a:r>
          </a:p>
          <a:p>
            <a:pPr>
              <a:buFont typeface="Arial" pitchFamily="34" charset="0"/>
              <a:buChar char="•"/>
            </a:pPr>
            <a:endParaRPr lang="ru-RU" sz="1000" dirty="0" smtClean="0">
              <a:latin typeface="Calibri" pitchFamily="34" charset="0"/>
              <a:cs typeface="Calibr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Calibri" pitchFamily="34" charset="0"/>
                <a:cs typeface="Calibri" pitchFamily="34" charset="0"/>
              </a:rPr>
              <a:t>Секреција тестостерона је под контролом 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LH, </a:t>
            </a:r>
            <a:r>
              <a:rPr lang="ru-RU" sz="2000" dirty="0" smtClean="0">
                <a:latin typeface="Calibri" pitchFamily="34" charset="0"/>
                <a:cs typeface="Calibri" pitchFamily="34" charset="0"/>
              </a:rPr>
              <a:t>који изазива повећање концентрације </a:t>
            </a:r>
            <a:r>
              <a:rPr lang="en-US" sz="2000" dirty="0" err="1" smtClean="0">
                <a:latin typeface="Calibri" pitchFamily="34" charset="0"/>
                <a:cs typeface="Calibri" pitchFamily="34" charset="0"/>
              </a:rPr>
              <a:t>cAMP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ru-RU" sz="2000" dirty="0" smtClean="0">
                <a:latin typeface="Calibri" pitchFamily="34" charset="0"/>
                <a:cs typeface="Calibri" pitchFamily="34" charset="0"/>
              </a:rPr>
              <a:t>у Лајдиговим ћелијама, а </a:t>
            </a:r>
            <a:r>
              <a:rPr lang="en-US" sz="2000" dirty="0" err="1" smtClean="0">
                <a:latin typeface="Calibri" pitchFamily="34" charset="0"/>
                <a:cs typeface="Calibri" pitchFamily="34" charset="0"/>
              </a:rPr>
              <a:t>cAMP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ru-RU" sz="2000" dirty="0" smtClean="0">
                <a:latin typeface="Calibri" pitchFamily="34" charset="0"/>
                <a:cs typeface="Calibri" pitchFamily="34" charset="0"/>
              </a:rPr>
              <a:t>повећава продукцију холестерола и стимулише конверзију холестерола у прегненолон.</a:t>
            </a:r>
          </a:p>
          <a:p>
            <a:pPr>
              <a:buFont typeface="Arial" pitchFamily="34" charset="0"/>
              <a:buChar char="•"/>
            </a:pPr>
            <a:endParaRPr lang="sr-Cyrl-RS" sz="2000" dirty="0" smtClean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" name="Picture 9" descr="Gan024_Deo_23-0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613" y="2996952"/>
            <a:ext cx="5184775" cy="3525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/>
          <a:lstStyle/>
          <a:p>
            <a:r>
              <a:rPr lang="sr-Cyrl-RS" sz="3200" dirty="0" smtClean="0">
                <a:latin typeface="Calibri" pitchFamily="34" charset="0"/>
                <a:cs typeface="Calibri" pitchFamily="34" charset="0"/>
              </a:rPr>
              <a:t>Тестостерон</a:t>
            </a:r>
            <a:endParaRPr lang="en-US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764704"/>
            <a:ext cx="4104456" cy="5904656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endParaRPr lang="ru-RU" sz="2000" dirty="0" smtClean="0">
              <a:latin typeface="Calibri" pitchFamily="34" charset="0"/>
              <a:cs typeface="Calibri" pitchFamily="34" charset="0"/>
            </a:endParaRPr>
          </a:p>
          <a:p>
            <a:pPr>
              <a:buFont typeface="Arial" pitchFamily="34" charset="0"/>
              <a:buChar char="•"/>
            </a:pPr>
            <a:endParaRPr lang="ru-RU" sz="2000" dirty="0" smtClean="0">
              <a:latin typeface="Calibri" pitchFamily="34" charset="0"/>
              <a:cs typeface="Calibr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Calibri" pitchFamily="34" charset="0"/>
                <a:cs typeface="Calibri" pitchFamily="34" charset="0"/>
              </a:rPr>
              <a:t>Тестостерон и други андрогени, поред дејстава током развоја, испољавају и инхибиторни повратни ефекат на секрецију 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LH </a:t>
            </a:r>
            <a:r>
              <a:rPr lang="ru-RU" sz="2000" dirty="0" smtClean="0">
                <a:latin typeface="Calibri" pitchFamily="34" charset="0"/>
                <a:cs typeface="Calibri" pitchFamily="34" charset="0"/>
              </a:rPr>
              <a:t>из аденохипофизе, изазивају развој и одржавање мушких секундарних сексуалних карактеристика, имају значајан протеинско-анаболички ефекат и ефекат стимулације раста и заједно са 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FSH </a:t>
            </a:r>
            <a:r>
              <a:rPr lang="ru-RU" sz="2000" dirty="0" smtClean="0">
                <a:latin typeface="Calibri" pitchFamily="34" charset="0"/>
                <a:cs typeface="Calibri" pitchFamily="34" charset="0"/>
              </a:rPr>
              <a:t>одржавају процес сперматогенезе.</a:t>
            </a:r>
          </a:p>
          <a:p>
            <a:pPr>
              <a:buFont typeface="Arial" pitchFamily="34" charset="0"/>
              <a:buChar char="•"/>
            </a:pPr>
            <a:endParaRPr lang="sr-Cyrl-RS" sz="2000" dirty="0" smtClean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1268760"/>
            <a:ext cx="4006850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/>
          <a:lstStyle/>
          <a:p>
            <a:r>
              <a:rPr lang="sr-Cyrl-RS" sz="3200" dirty="0" smtClean="0">
                <a:latin typeface="Calibri" pitchFamily="34" charset="0"/>
                <a:cs typeface="Calibri" pitchFamily="34" charset="0"/>
              </a:rPr>
              <a:t>Тестостерон</a:t>
            </a:r>
            <a:endParaRPr lang="en-US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764704"/>
            <a:ext cx="8784976" cy="5904656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ru-RU" sz="2000" b="1" dirty="0" smtClean="0">
                <a:latin typeface="Calibri" pitchFamily="34" charset="0"/>
                <a:cs typeface="Calibri" pitchFamily="34" charset="0"/>
              </a:rPr>
              <a:t>Тестостерон</a:t>
            </a:r>
            <a:r>
              <a:rPr lang="ru-RU" sz="2000" dirty="0" smtClean="0">
                <a:latin typeface="Calibri" pitchFamily="34" charset="0"/>
                <a:cs typeface="Calibri" pitchFamily="34" charset="0"/>
              </a:rPr>
              <a:t> се везује за </a:t>
            </a:r>
            <a:r>
              <a:rPr lang="ru-RU" sz="2000" b="1" dirty="0" smtClean="0">
                <a:latin typeface="Calibri" pitchFamily="34" charset="0"/>
                <a:cs typeface="Calibri" pitchFamily="34" charset="0"/>
              </a:rPr>
              <a:t>интрацелуларне рецепторе </a:t>
            </a:r>
            <a:r>
              <a:rPr lang="ru-RU" sz="2000" dirty="0" smtClean="0">
                <a:latin typeface="Calibri" pitchFamily="34" charset="0"/>
                <a:cs typeface="Calibri" pitchFamily="34" charset="0"/>
              </a:rPr>
              <a:t>(као и други стероиди), а затим се </a:t>
            </a:r>
            <a:r>
              <a:rPr lang="ru-RU" sz="2000" b="1" dirty="0" smtClean="0">
                <a:latin typeface="Calibri" pitchFamily="34" charset="0"/>
                <a:cs typeface="Calibri" pitchFamily="34" charset="0"/>
              </a:rPr>
              <a:t>комплекс хормон-рецептор везује</a:t>
            </a:r>
            <a:r>
              <a:rPr lang="ru-RU" sz="2000" dirty="0" smtClean="0">
                <a:latin typeface="Calibri" pitchFamily="34" charset="0"/>
                <a:cs typeface="Calibri" pitchFamily="34" charset="0"/>
              </a:rPr>
              <a:t> за </a:t>
            </a:r>
            <a:r>
              <a:rPr lang="ru-RU" sz="2000" b="1" dirty="0" smtClean="0">
                <a:latin typeface="Calibri" pitchFamily="34" charset="0"/>
                <a:cs typeface="Calibri" pitchFamily="34" charset="0"/>
              </a:rPr>
              <a:t>ДНК</a:t>
            </a:r>
            <a:r>
              <a:rPr lang="ru-RU" sz="2000" dirty="0" smtClean="0">
                <a:latin typeface="Calibri" pitchFamily="34" charset="0"/>
                <a:cs typeface="Calibri" pitchFamily="34" charset="0"/>
              </a:rPr>
              <a:t>, стимулишући транскрипцију различитих гена;</a:t>
            </a:r>
          </a:p>
          <a:p>
            <a:pPr>
              <a:buFont typeface="Arial" pitchFamily="34" charset="0"/>
              <a:buChar char="•"/>
            </a:pPr>
            <a:endParaRPr lang="ru-RU" sz="1000" dirty="0" smtClean="0">
              <a:latin typeface="Calibri" pitchFamily="34" charset="0"/>
              <a:cs typeface="Calibr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Calibri" pitchFamily="34" charset="0"/>
                <a:cs typeface="Calibri" pitchFamily="34" charset="0"/>
              </a:rPr>
              <a:t>Тестостерон се у неким ткивима конвертује под дејстом ензима 5α-редуктазе у дихидротестостерон.</a:t>
            </a:r>
          </a:p>
          <a:p>
            <a:pPr>
              <a:buFont typeface="Arial" pitchFamily="34" charset="0"/>
              <a:buChar char="•"/>
            </a:pPr>
            <a:endParaRPr lang="sr-Cyrl-RS" sz="2000" dirty="0" smtClean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5" name="Picture 6" descr="Gan024_Deo_23-0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6013" y="3490913"/>
            <a:ext cx="7127875" cy="317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/>
          <a:lstStyle/>
          <a:p>
            <a:r>
              <a:rPr lang="sr-Cyrl-RS" sz="3200" dirty="0" smtClean="0">
                <a:latin typeface="Calibri" pitchFamily="34" charset="0"/>
                <a:cs typeface="Calibri" pitchFamily="34" charset="0"/>
              </a:rPr>
              <a:t>Тестостерон</a:t>
            </a:r>
            <a:endParaRPr lang="en-US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764704"/>
            <a:ext cx="8784976" cy="5904656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2000" b="1" dirty="0" smtClean="0">
                <a:latin typeface="Calibri" pitchFamily="34" charset="0"/>
                <a:cs typeface="Calibri" pitchFamily="34" charset="0"/>
              </a:rPr>
              <a:t>FSH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ru-RU" sz="2000" dirty="0" smtClean="0">
                <a:latin typeface="Calibri" pitchFamily="34" charset="0"/>
                <a:cs typeface="Calibri" pitchFamily="34" charset="0"/>
              </a:rPr>
              <a:t>је </a:t>
            </a:r>
            <a:r>
              <a:rPr lang="ru-RU" sz="2000" b="1" dirty="0" smtClean="0">
                <a:latin typeface="Calibri" pitchFamily="34" charset="0"/>
                <a:cs typeface="Calibri" pitchFamily="34" charset="0"/>
              </a:rPr>
              <a:t>тропни</a:t>
            </a:r>
            <a:r>
              <a:rPr lang="ru-RU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ru-RU" sz="2000" b="1" dirty="0" smtClean="0">
                <a:latin typeface="Calibri" pitchFamily="34" charset="0"/>
                <a:cs typeface="Calibri" pitchFamily="34" charset="0"/>
              </a:rPr>
              <a:t>хормон</a:t>
            </a:r>
            <a:r>
              <a:rPr lang="ru-RU" sz="2000" dirty="0" smtClean="0">
                <a:latin typeface="Calibri" pitchFamily="34" charset="0"/>
                <a:cs typeface="Calibri" pitchFamily="34" charset="0"/>
              </a:rPr>
              <a:t> за </a:t>
            </a:r>
            <a:r>
              <a:rPr lang="ru-RU" sz="2000" b="1" dirty="0" smtClean="0">
                <a:latin typeface="Calibri" pitchFamily="34" charset="0"/>
                <a:cs typeface="Calibri" pitchFamily="34" charset="0"/>
              </a:rPr>
              <a:t>Сертолијеве ћелије</a:t>
            </a:r>
            <a:r>
              <a:rPr lang="ru-RU" sz="2000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a FSH </a:t>
            </a:r>
            <a:r>
              <a:rPr lang="ru-RU" sz="2000" dirty="0" smtClean="0">
                <a:latin typeface="Calibri" pitchFamily="34" charset="0"/>
                <a:cs typeface="Calibri" pitchFamily="34" charset="0"/>
              </a:rPr>
              <a:t>и андрогени одржавају гаметогенетску функцију тестиса;</a:t>
            </a:r>
          </a:p>
          <a:p>
            <a:pPr>
              <a:buFont typeface="Arial" pitchFamily="34" charset="0"/>
              <a:buChar char="•"/>
            </a:pPr>
            <a:endParaRPr lang="ru-RU" sz="1000" dirty="0" smtClean="0">
              <a:latin typeface="Calibri" pitchFamily="34" charset="0"/>
              <a:cs typeface="Calibr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Calibri" pitchFamily="34" charset="0"/>
                <a:cs typeface="Calibri" pitchFamily="34" charset="0"/>
              </a:rPr>
              <a:t>FSH </a:t>
            </a:r>
            <a:r>
              <a:rPr lang="ru-RU" sz="2000" dirty="0" smtClean="0">
                <a:latin typeface="Calibri" pitchFamily="34" charset="0"/>
                <a:cs typeface="Calibri" pitchFamily="34" charset="0"/>
              </a:rPr>
              <a:t>стимулише секрецију андроген-везујућег протеина и инхибина, а инхибин механизмом повратне спреге инхибише секрецију 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FSH</a:t>
            </a:r>
            <a:r>
              <a:rPr lang="sr-Cyrl-RS" sz="2000" dirty="0" smtClean="0">
                <a:latin typeface="Calibri" pitchFamily="34" charset="0"/>
                <a:cs typeface="Calibri" pitchFamily="34" charset="0"/>
              </a:rPr>
              <a:t>;</a:t>
            </a:r>
          </a:p>
          <a:p>
            <a:pPr>
              <a:buFont typeface="Arial" pitchFamily="34" charset="0"/>
              <a:buChar char="•"/>
            </a:pPr>
            <a:endParaRPr lang="sr-Cyrl-RS" sz="1000" dirty="0" smtClean="0">
              <a:latin typeface="Calibri" pitchFamily="34" charset="0"/>
              <a:cs typeface="Calibr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latin typeface="Calibri" pitchFamily="34" charset="0"/>
                <a:cs typeface="Calibri" pitchFamily="34" charset="0"/>
              </a:rPr>
              <a:t>LH</a:t>
            </a:r>
            <a:r>
              <a:rPr lang="ru-RU" sz="2000" dirty="0" smtClean="0">
                <a:latin typeface="Calibri" pitchFamily="34" charset="0"/>
                <a:cs typeface="Calibri" pitchFamily="34" charset="0"/>
              </a:rPr>
              <a:t> је </a:t>
            </a:r>
            <a:r>
              <a:rPr lang="ru-RU" sz="2000" b="1" dirty="0" smtClean="0">
                <a:latin typeface="Calibri" pitchFamily="34" charset="0"/>
                <a:cs typeface="Calibri" pitchFamily="34" charset="0"/>
              </a:rPr>
              <a:t>тропни хормон </a:t>
            </a:r>
            <a:r>
              <a:rPr lang="ru-RU" sz="2000" dirty="0" smtClean="0">
                <a:latin typeface="Calibri" pitchFamily="34" charset="0"/>
                <a:cs typeface="Calibri" pitchFamily="34" charset="0"/>
              </a:rPr>
              <a:t>за </a:t>
            </a:r>
            <a:r>
              <a:rPr lang="ru-RU" sz="2000" b="1" dirty="0" smtClean="0">
                <a:latin typeface="Calibri" pitchFamily="34" charset="0"/>
                <a:cs typeface="Calibri" pitchFamily="34" charset="0"/>
              </a:rPr>
              <a:t>Лајдигове ћелије </a:t>
            </a:r>
            <a:r>
              <a:rPr lang="ru-RU" sz="2000" dirty="0" smtClean="0">
                <a:latin typeface="Calibri" pitchFamily="34" charset="0"/>
                <a:cs typeface="Calibri" pitchFamily="34" charset="0"/>
              </a:rPr>
              <a:t>и стимулише секрецију тестостерона, који механизмом повратне спреге инхибише секрецију LH.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>
              <a:latin typeface="Calibri" pitchFamily="34" charset="0"/>
              <a:cs typeface="Calibri" pitchFamily="34" charset="0"/>
            </a:endParaRPr>
          </a:p>
          <a:p>
            <a:pPr>
              <a:buFont typeface="Arial" pitchFamily="34" charset="0"/>
              <a:buChar char="•"/>
            </a:pPr>
            <a:endParaRPr lang="sr-Cyrl-RS" sz="2000" dirty="0" smtClean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6" name="Picture 7" descr="Gan024_Deo_23-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601" y="3212976"/>
            <a:ext cx="3671887" cy="346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429000"/>
            <a:ext cx="5107861" cy="3177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/>
          <a:lstStyle/>
          <a:p>
            <a:r>
              <a:rPr lang="sr-Cyrl-RS" sz="3200" dirty="0" smtClean="0">
                <a:latin typeface="Calibri" pitchFamily="34" charset="0"/>
                <a:cs typeface="Calibri" pitchFamily="34" charset="0"/>
              </a:rPr>
              <a:t>Женски репродуктивни систем</a:t>
            </a:r>
            <a:endParaRPr lang="en-US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764704"/>
            <a:ext cx="8784976" cy="5904656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sr-Cyrl-CS" sz="2200" dirty="0" smtClean="0">
                <a:latin typeface="Calibri" pitchFamily="34" charset="0"/>
                <a:cs typeface="Calibri" pitchFamily="34" charset="0"/>
              </a:rPr>
              <a:t>Репродуктивни систем жене подлеже регуларним, цикличним променама, које представљају припрему за фертилизацију и трудноћу;</a:t>
            </a:r>
          </a:p>
          <a:p>
            <a:pPr fontAlgn="auto">
              <a:spcAft>
                <a:spcPts val="0"/>
              </a:spcAft>
              <a:defRPr/>
            </a:pPr>
            <a:endParaRPr lang="sr-Cyrl-CS" sz="1000" dirty="0" smtClean="0">
              <a:latin typeface="Calibri" pitchFamily="34" charset="0"/>
              <a:cs typeface="Calibri" pitchFamily="34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sr-Cyrl-CS" sz="2200" dirty="0" smtClean="0">
                <a:latin typeface="Calibri" pitchFamily="34" charset="0"/>
                <a:cs typeface="Calibri" pitchFamily="34" charset="0"/>
              </a:rPr>
              <a:t>Код људи и других примата овај циклус се назива </a:t>
            </a:r>
            <a:r>
              <a:rPr lang="sr-Cyrl-CS" sz="2200" b="1" dirty="0" smtClean="0">
                <a:latin typeface="Calibri" pitchFamily="34" charset="0"/>
                <a:cs typeface="Calibri" pitchFamily="34" charset="0"/>
              </a:rPr>
              <a:t>менструални циклус</a:t>
            </a:r>
            <a:r>
              <a:rPr lang="sr-Cyrl-CS" sz="2200" dirty="0" smtClean="0">
                <a:latin typeface="Calibri" pitchFamily="34" charset="0"/>
                <a:cs typeface="Calibri" pitchFamily="34" charset="0"/>
              </a:rPr>
              <a:t>, а најкарактеристичнији догађај је периодично вагинално крварење које настаје љуштењем мукозе материце (</a:t>
            </a:r>
            <a:r>
              <a:rPr lang="sr-Cyrl-CS" sz="2200" b="1" dirty="0" smtClean="0">
                <a:latin typeface="Calibri" pitchFamily="34" charset="0"/>
                <a:cs typeface="Calibri" pitchFamily="34" charset="0"/>
              </a:rPr>
              <a:t>менструација</a:t>
            </a:r>
            <a:r>
              <a:rPr lang="sr-Cyrl-CS" sz="2200" dirty="0" smtClean="0">
                <a:latin typeface="Calibri" pitchFamily="34" charset="0"/>
                <a:cs typeface="Calibri" pitchFamily="34" charset="0"/>
              </a:rPr>
              <a:t>);</a:t>
            </a:r>
          </a:p>
          <a:p>
            <a:pPr fontAlgn="auto">
              <a:spcAft>
                <a:spcPts val="0"/>
              </a:spcAft>
              <a:defRPr/>
            </a:pPr>
            <a:endParaRPr lang="sr-Cyrl-CS" sz="1000" dirty="0" smtClean="0">
              <a:latin typeface="Calibri" pitchFamily="34" charset="0"/>
              <a:cs typeface="Calibri" pitchFamily="34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sr-Cyrl-CS" sz="2200" dirty="0" smtClean="0">
                <a:latin typeface="Calibri" pitchFamily="34" charset="0"/>
                <a:cs typeface="Calibri" pitchFamily="34" charset="0"/>
              </a:rPr>
              <a:t>Дужина менструалног циклуса је варијабилна, али просечно износи 28 дана ;</a:t>
            </a:r>
          </a:p>
          <a:p>
            <a:pPr fontAlgn="auto">
              <a:spcAft>
                <a:spcPts val="0"/>
              </a:spcAft>
              <a:defRPr/>
            </a:pPr>
            <a:endParaRPr lang="sr-Cyrl-CS" sz="1000" dirty="0" smtClean="0">
              <a:latin typeface="Calibri" pitchFamily="34" charset="0"/>
              <a:cs typeface="Calibri" pitchFamily="34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sr-Cyrl-CS" sz="2200" dirty="0" smtClean="0">
                <a:latin typeface="Calibri" pitchFamily="34" charset="0"/>
                <a:cs typeface="Calibri" pitchFamily="34" charset="0"/>
              </a:rPr>
              <a:t>Уобичајено се дани циклуса обележавају бројевима почевши од првог дана менструације;</a:t>
            </a:r>
          </a:p>
          <a:p>
            <a:pPr fontAlgn="auto">
              <a:spcAft>
                <a:spcPts val="0"/>
              </a:spcAft>
              <a:defRPr/>
            </a:pPr>
            <a:endParaRPr lang="sr-Cyrl-CS" sz="1000" dirty="0" smtClean="0">
              <a:latin typeface="Calibri" pitchFamily="34" charset="0"/>
              <a:cs typeface="Calibri" pitchFamily="34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sr-Cyrl-CS" sz="2200" dirty="0" smtClean="0">
                <a:latin typeface="Calibri" pitchFamily="34" charset="0"/>
                <a:cs typeface="Calibri" pitchFamily="34" charset="0"/>
              </a:rPr>
              <a:t>Током менструалног циклуса цикличне промене захватају цео репродуктивни систем, па постоји: оваријумски циклус, утерини циклус, вагинални циклус, као и периодичне промене које захватају грлић материце и груди.</a:t>
            </a:r>
            <a:endParaRPr lang="en-US" sz="2200" dirty="0" smtClean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/>
          <a:lstStyle/>
          <a:p>
            <a:r>
              <a:rPr lang="sr-Cyrl-RS" sz="3200" dirty="0" smtClean="0">
                <a:latin typeface="Calibri" pitchFamily="34" charset="0"/>
                <a:cs typeface="Calibri" pitchFamily="34" charset="0"/>
              </a:rPr>
              <a:t>Оваријумски циклус</a:t>
            </a:r>
            <a:endParaRPr lang="en-US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764704"/>
            <a:ext cx="8784976" cy="5904656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sr-Cyrl-CS" sz="2200" dirty="0" smtClean="0">
                <a:latin typeface="Calibri" pitchFamily="34" charset="0"/>
                <a:cs typeface="Calibri" pitchFamily="34" charset="0"/>
              </a:rPr>
              <a:t>Промене у јајницима које настају током менструланог циклуса у потпуности су усовљене деловањем хормона аденохипофизе – </a:t>
            </a:r>
            <a:r>
              <a:rPr lang="en-US" sz="2200" b="1" u="sng" dirty="0" smtClean="0">
                <a:latin typeface="Calibri" pitchFamily="34" charset="0"/>
                <a:cs typeface="Calibri" pitchFamily="34" charset="0"/>
              </a:rPr>
              <a:t>FSH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и </a:t>
            </a:r>
            <a:r>
              <a:rPr lang="en-US" sz="2200" b="1" u="sng" dirty="0" smtClean="0">
                <a:latin typeface="Calibri" pitchFamily="34" charset="0"/>
                <a:cs typeface="Calibri" pitchFamily="34" charset="0"/>
              </a:rPr>
              <a:t>LH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;</a:t>
            </a:r>
            <a:endParaRPr lang="sr-Cyrl-RS" sz="2200" dirty="0" smtClean="0">
              <a:latin typeface="Calibri" pitchFamily="34" charset="0"/>
              <a:cs typeface="Calibri" pitchFamily="34" charset="0"/>
            </a:endParaRPr>
          </a:p>
          <a:p>
            <a:pPr fontAlgn="auto">
              <a:spcAft>
                <a:spcPts val="0"/>
              </a:spcAft>
              <a:defRPr/>
            </a:pPr>
            <a:endParaRPr lang="sr-Cyrl-RS" sz="1000" dirty="0" smtClean="0">
              <a:latin typeface="Calibri" pitchFamily="34" charset="0"/>
              <a:cs typeface="Calibri" pitchFamily="34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Током сваког менструланог циклуса постоје циклична повећања и смањења лучења 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FSH 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и 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LH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, која изазивају цикличне промене у оваријумима.</a:t>
            </a:r>
            <a:endParaRPr lang="en-US" sz="2200" dirty="0" smtClean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4138" y="3225502"/>
            <a:ext cx="3895725" cy="337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/>
          <a:lstStyle/>
          <a:p>
            <a:r>
              <a:rPr lang="sr-Cyrl-RS" sz="3200" dirty="0" smtClean="0">
                <a:latin typeface="Calibri" pitchFamily="34" charset="0"/>
                <a:cs typeface="Calibri" pitchFamily="34" charset="0"/>
              </a:rPr>
              <a:t>Оваријумски циклус</a:t>
            </a:r>
            <a:endParaRPr lang="en-US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764704"/>
            <a:ext cx="8784976" cy="5904656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200" dirty="0" smtClean="0">
                <a:latin typeface="Calibri" pitchFamily="34" charset="0"/>
                <a:cs typeface="Calibri" pitchFamily="34" charset="0"/>
              </a:rPr>
              <a:t>Испод капсула оваријума на рођењу се налази велики број </a:t>
            </a:r>
            <a:r>
              <a:rPr lang="ru-RU" sz="2200" b="1" dirty="0" smtClean="0">
                <a:latin typeface="Calibri" pitchFamily="34" charset="0"/>
                <a:cs typeface="Calibri" pitchFamily="34" charset="0"/>
              </a:rPr>
              <a:t>примордијалних фоликула 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– јајна ћелија окружена једним слојем гранулоза ћелија;</a:t>
            </a:r>
          </a:p>
          <a:p>
            <a:pPr fontAlgn="auto">
              <a:spcAft>
                <a:spcPts val="0"/>
              </a:spcAft>
              <a:defRPr/>
            </a:pPr>
            <a:endParaRPr lang="ru-RU" sz="1000" dirty="0" smtClean="0">
              <a:latin typeface="Calibri" pitchFamily="34" charset="0"/>
              <a:cs typeface="Calibri" pitchFamily="34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ru-RU" sz="2200" dirty="0" smtClean="0">
                <a:latin typeface="Calibri" pitchFamily="34" charset="0"/>
                <a:cs typeface="Calibri" pitchFamily="34" charset="0"/>
              </a:rPr>
              <a:t>На почетку сваког циклуса неколико фоликула се увећава и формира се шупљина (антрум) око јајне ћелије;</a:t>
            </a:r>
          </a:p>
          <a:p>
            <a:pPr fontAlgn="auto">
              <a:spcAft>
                <a:spcPts val="0"/>
              </a:spcAft>
              <a:defRPr/>
            </a:pPr>
            <a:endParaRPr lang="ru-RU" sz="1000" dirty="0" smtClean="0">
              <a:latin typeface="Calibri" pitchFamily="34" charset="0"/>
              <a:cs typeface="Calibri" pitchFamily="34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ru-RU" sz="2200" dirty="0" smtClean="0">
                <a:latin typeface="Calibri" pitchFamily="34" charset="0"/>
                <a:cs typeface="Calibri" pitchFamily="34" charset="0"/>
              </a:rPr>
              <a:t>Најчешће један од фоликула почиње нагло да расте шестог дана циклуса и он постаје доминантни фоликул, док остали регресирају у процесу атрезије фоликула, који заправо представља апоптозу;</a:t>
            </a:r>
          </a:p>
          <a:p>
            <a:pPr fontAlgn="auto">
              <a:spcAft>
                <a:spcPts val="0"/>
              </a:spcAft>
              <a:defRPr/>
            </a:pPr>
            <a:endParaRPr lang="ru-RU" sz="1000" dirty="0" smtClean="0">
              <a:latin typeface="Calibri" pitchFamily="34" charset="0"/>
              <a:cs typeface="Calibri" pitchFamily="34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ru-RU" sz="2200" dirty="0" smtClean="0">
                <a:latin typeface="Calibri" pitchFamily="34" charset="0"/>
                <a:cs typeface="Calibri" pitchFamily="34" charset="0"/>
              </a:rPr>
              <a:t>Није познат механизам како се један фоликул издваја у односу на остале током ове фоликуларне фазе менструалног циклуса;</a:t>
            </a:r>
          </a:p>
          <a:p>
            <a:pPr fontAlgn="auto">
              <a:spcAft>
                <a:spcPts val="0"/>
              </a:spcAft>
              <a:defRPr/>
            </a:pPr>
            <a:endParaRPr lang="ru-RU" sz="1000" dirty="0" smtClean="0">
              <a:latin typeface="Calibri" pitchFamily="34" charset="0"/>
              <a:cs typeface="Calibri" pitchFamily="34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ru-RU" sz="2200" dirty="0" smtClean="0">
                <a:latin typeface="Calibri" pitchFamily="34" charset="0"/>
                <a:cs typeface="Calibri" pitchFamily="34" charset="0"/>
              </a:rPr>
              <a:t>Током ове фазе менструланог циклуса повећава се секреција 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FSH 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и 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LH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 из предњег режња хипофизе, при чему је израженије повећање секреције 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FSH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.</a:t>
            </a:r>
            <a:endParaRPr lang="ru-RU" sz="2200" dirty="0" smtClean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/>
          <a:lstStyle/>
          <a:p>
            <a:r>
              <a:rPr lang="sr-Cyrl-RS" sz="3200" dirty="0" smtClean="0">
                <a:latin typeface="Calibri" pitchFamily="34" charset="0"/>
                <a:cs typeface="Calibri" pitchFamily="34" charset="0"/>
              </a:rPr>
              <a:t>Оваријумски циклус</a:t>
            </a:r>
            <a:endParaRPr lang="en-US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764704"/>
            <a:ext cx="8784976" cy="5904656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2200" dirty="0" smtClean="0">
                <a:latin typeface="Calibri" pitchFamily="34" charset="0"/>
                <a:cs typeface="Calibri" pitchFamily="34" charset="0"/>
              </a:rPr>
              <a:t>FSH 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и 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LH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, али пре свега 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FSH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 изазива брзу пролиферацију </a:t>
            </a:r>
            <a:r>
              <a:rPr lang="sr-Cyrl-RS" sz="2200" b="1" dirty="0" smtClean="0">
                <a:latin typeface="Calibri" pitchFamily="34" charset="0"/>
                <a:cs typeface="Calibri" pitchFamily="34" charset="0"/>
              </a:rPr>
              <a:t>гранулоза ћелија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, при чему се образује више слојева;</a:t>
            </a:r>
          </a:p>
          <a:p>
            <a:pPr fontAlgn="auto">
              <a:spcAft>
                <a:spcPts val="0"/>
              </a:spcAft>
              <a:defRPr/>
            </a:pPr>
            <a:endParaRPr lang="sr-Cyrl-RS" sz="1000" dirty="0" smtClean="0">
              <a:latin typeface="Calibri" pitchFamily="34" charset="0"/>
              <a:cs typeface="Calibri" pitchFamily="34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Вретенасте ћелије порекла интерстицијума јајника пролиферишу око гранулоза ћелија формирајући структуру која се назива </a:t>
            </a:r>
            <a:r>
              <a:rPr lang="en-US" sz="2200" b="1" i="1" dirty="0" smtClean="0">
                <a:latin typeface="Calibri" pitchFamily="34" charset="0"/>
                <a:cs typeface="Calibri" pitchFamily="34" charset="0"/>
              </a:rPr>
              <a:t>theca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;</a:t>
            </a:r>
            <a:endParaRPr lang="sr-Cyrl-RS" sz="2200" dirty="0" smtClean="0">
              <a:latin typeface="Calibri" pitchFamily="34" charset="0"/>
              <a:cs typeface="Calibri" pitchFamily="34" charset="0"/>
            </a:endParaRPr>
          </a:p>
          <a:p>
            <a:pPr fontAlgn="auto">
              <a:spcAft>
                <a:spcPts val="0"/>
              </a:spcAft>
              <a:defRPr/>
            </a:pPr>
            <a:endParaRPr lang="sr-Cyrl-RS" sz="1000" dirty="0" smtClean="0">
              <a:latin typeface="Calibri" pitchFamily="34" charset="0"/>
              <a:cs typeface="Calibri" pitchFamily="34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Ова група ћелија је подељена у два слоја: </a:t>
            </a:r>
            <a:r>
              <a:rPr lang="en-US" sz="2200" b="1" i="1" dirty="0" smtClean="0">
                <a:latin typeface="Calibri" pitchFamily="34" charset="0"/>
                <a:cs typeface="Calibri" pitchFamily="34" charset="0"/>
              </a:rPr>
              <a:t>theca </a:t>
            </a:r>
            <a:r>
              <a:rPr lang="en-US" sz="2200" b="1" i="1" dirty="0" err="1" smtClean="0">
                <a:latin typeface="Calibri" pitchFamily="34" charset="0"/>
                <a:cs typeface="Calibri" pitchFamily="34" charset="0"/>
              </a:rPr>
              <a:t>interna</a:t>
            </a:r>
            <a:r>
              <a:rPr lang="en-US" sz="2200" b="1" i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– ћелије које имају епителоидне карактеристике и могу да синтетишу полне хормоне – естоген и прогестерон; и </a:t>
            </a:r>
            <a:r>
              <a:rPr lang="en-US" sz="2200" b="1" i="1" dirty="0" smtClean="0">
                <a:latin typeface="Calibri" pitchFamily="34" charset="0"/>
                <a:cs typeface="Calibri" pitchFamily="34" charset="0"/>
              </a:rPr>
              <a:t>theca </a:t>
            </a:r>
            <a:r>
              <a:rPr lang="en-US" sz="2200" b="1" i="1" dirty="0" err="1" smtClean="0">
                <a:latin typeface="Calibri" pitchFamily="34" charset="0"/>
                <a:cs typeface="Calibri" pitchFamily="34" charset="0"/>
              </a:rPr>
              <a:t>externa</a:t>
            </a:r>
            <a:r>
              <a:rPr lang="en-US" sz="2200" b="1" i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– 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развија се богато васкуларизована везивно-ткивна капсула;</a:t>
            </a:r>
          </a:p>
          <a:p>
            <a:pPr fontAlgn="auto">
              <a:spcAft>
                <a:spcPts val="0"/>
              </a:spcAft>
              <a:defRPr/>
            </a:pPr>
            <a:endParaRPr lang="sr-Cyrl-RS" sz="1000" dirty="0" smtClean="0">
              <a:latin typeface="Calibri" pitchFamily="34" charset="0"/>
              <a:cs typeface="Calibri" pitchFamily="34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Гранулоза ћелије после неколико дана почињу да секретују течност изузетно богату естрогенима која формира шупљину у фоликулу која се назива антрум;</a:t>
            </a:r>
            <a:endParaRPr lang="en-US" sz="2200" dirty="0" smtClean="0">
              <a:latin typeface="Calibri" pitchFamily="34" charset="0"/>
              <a:cs typeface="Calibri" pitchFamily="34" charset="0"/>
            </a:endParaRPr>
          </a:p>
          <a:p>
            <a:pPr fontAlgn="auto">
              <a:spcAft>
                <a:spcPts val="0"/>
              </a:spcAft>
              <a:defRPr/>
            </a:pPr>
            <a:endParaRPr lang="sr-Cyrl-RS" sz="1000" dirty="0" smtClean="0">
              <a:latin typeface="Calibri" pitchFamily="34" charset="0"/>
              <a:cs typeface="Calibri" pitchFamily="34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sr-Cyrl-RS" sz="2200" b="1" dirty="0" smtClean="0">
                <a:latin typeface="Calibri" pitchFamily="34" charset="0"/>
                <a:cs typeface="Calibri" pitchFamily="34" charset="0"/>
              </a:rPr>
              <a:t>Рана фаза фоликуларног сазревања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,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 до антралне фазе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,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 зависи примарно од </a:t>
            </a:r>
            <a:r>
              <a:rPr lang="en-US" sz="2200" b="1" dirty="0" smtClean="0">
                <a:latin typeface="Calibri" pitchFamily="34" charset="0"/>
                <a:cs typeface="Calibri" pitchFamily="34" charset="0"/>
              </a:rPr>
              <a:t>FSH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.</a:t>
            </a:r>
            <a:endParaRPr lang="ru-RU" sz="2200" dirty="0" smtClean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/>
          <a:lstStyle/>
          <a:p>
            <a:r>
              <a:rPr lang="sr-Cyrl-RS" sz="3200" dirty="0" smtClean="0">
                <a:latin typeface="Calibri" pitchFamily="34" charset="0"/>
                <a:cs typeface="Calibri" pitchFamily="34" charset="0"/>
              </a:rPr>
              <a:t>Оваријумски циклус</a:t>
            </a:r>
            <a:endParaRPr lang="en-US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764704"/>
            <a:ext cx="8784976" cy="5904656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Настаје период интензивног раста фоликула, који настаје као последица: 1) повећања броја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 FSH 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рецептора под дејством естрогена кога синтетишу ћелије гранилозе и ћелије </a:t>
            </a:r>
            <a:r>
              <a:rPr lang="en-US" sz="2200" i="1" dirty="0" smtClean="0">
                <a:latin typeface="Calibri" pitchFamily="34" charset="0"/>
                <a:cs typeface="Calibri" pitchFamily="34" charset="0"/>
              </a:rPr>
              <a:t>theca </a:t>
            </a:r>
            <a:r>
              <a:rPr lang="en-US" sz="2200" i="1" dirty="0" err="1" smtClean="0">
                <a:latin typeface="Calibri" pitchFamily="34" charset="0"/>
                <a:cs typeface="Calibri" pitchFamily="34" charset="0"/>
              </a:rPr>
              <a:t>interna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-е – успостваља се позитивна повратна спрега; 2) 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FSH 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и естрогени изазивају повећање експресије 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LH 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рецептора; 3</a:t>
            </a:r>
            <a:r>
              <a:rPr lang="sr-Cyrl-RS" sz="2200" smtClean="0">
                <a:latin typeface="Calibri" pitchFamily="34" charset="0"/>
                <a:cs typeface="Calibri" pitchFamily="34" charset="0"/>
              </a:rPr>
              <a:t>) повећање 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количине естрогена и 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LH 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изазива пролиферацију ћелија </a:t>
            </a:r>
            <a:r>
              <a:rPr lang="en-US" sz="2200" i="1" dirty="0" smtClean="0">
                <a:latin typeface="Calibri" pitchFamily="34" charset="0"/>
                <a:cs typeface="Calibri" pitchFamily="34" charset="0"/>
              </a:rPr>
              <a:t>theca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-е и даље повећање раста фоликула, као и повећање секреције;</a:t>
            </a:r>
          </a:p>
          <a:p>
            <a:pPr fontAlgn="auto">
              <a:spcAft>
                <a:spcPts val="0"/>
              </a:spcAft>
              <a:defRPr/>
            </a:pPr>
            <a:endParaRPr lang="sr-Cyrl-RS" sz="1000" dirty="0" smtClean="0">
              <a:latin typeface="Calibri" pitchFamily="34" charset="0"/>
              <a:cs typeface="Calibri" pitchFamily="34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ru-RU" sz="2200" dirty="0" smtClean="0">
                <a:latin typeface="Calibri" pitchFamily="34" charset="0"/>
                <a:cs typeface="Calibri" pitchFamily="34" charset="0"/>
              </a:rPr>
              <a:t>Није познат механизам како се један фоликул издваја у односу на остале током ове </a:t>
            </a:r>
            <a:r>
              <a:rPr lang="ru-RU" sz="2200" b="1" dirty="0" smtClean="0">
                <a:latin typeface="Calibri" pitchFamily="34" charset="0"/>
                <a:cs typeface="Calibri" pitchFamily="34" charset="0"/>
              </a:rPr>
              <a:t>фоликуларне фазе менструалног циклуса</a:t>
            </a:r>
            <a:r>
              <a:rPr lang="ru-RU" sz="2200" dirty="0" smtClean="0">
                <a:latin typeface="Calibri" pitchFamily="34" charset="0"/>
                <a:cs typeface="Calibri" pitchFamily="34" charset="0"/>
              </a:rPr>
              <a:t>;</a:t>
            </a:r>
          </a:p>
          <a:p>
            <a:pPr fontAlgn="auto">
              <a:spcAft>
                <a:spcPts val="0"/>
              </a:spcAft>
              <a:defRPr/>
            </a:pPr>
            <a:endParaRPr lang="ru-RU" sz="1000" dirty="0" smtClean="0">
              <a:latin typeface="Calibri" pitchFamily="34" charset="0"/>
              <a:cs typeface="Calibri" pitchFamily="34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Око 14. дана циклуса настаје прскање </a:t>
            </a:r>
            <a:r>
              <a:rPr lang="sr-Cyrl-RS" sz="2200" b="1" dirty="0" smtClean="0">
                <a:latin typeface="Calibri" pitchFamily="34" charset="0"/>
                <a:cs typeface="Calibri" pitchFamily="34" charset="0"/>
              </a:rPr>
              <a:t>зрелог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 (Графовог) </a:t>
            </a:r>
            <a:r>
              <a:rPr lang="sr-Cyrl-RS" sz="2200" b="1" dirty="0" smtClean="0">
                <a:latin typeface="Calibri" pitchFamily="34" charset="0"/>
                <a:cs typeface="Calibri" pitchFamily="34" charset="0"/>
              </a:rPr>
              <a:t>фоликула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 и ослобађање јајне ћелије у трбушну дупљу – </a:t>
            </a:r>
            <a:r>
              <a:rPr lang="sr-Cyrl-RS" sz="2200" b="1" dirty="0" smtClean="0">
                <a:latin typeface="Calibri" pitchFamily="34" charset="0"/>
                <a:cs typeface="Calibri" pitchFamily="34" charset="0"/>
              </a:rPr>
              <a:t>овулација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;</a:t>
            </a:r>
          </a:p>
          <a:p>
            <a:pPr fontAlgn="auto">
              <a:spcAft>
                <a:spcPts val="0"/>
              </a:spcAft>
              <a:defRPr/>
            </a:pPr>
            <a:endParaRPr lang="sr-Cyrl-RS" sz="1000" dirty="0" smtClean="0">
              <a:latin typeface="Calibri" pitchFamily="34" charset="0"/>
              <a:cs typeface="Calibri" pitchFamily="34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sz="2200" dirty="0" smtClean="0">
                <a:latin typeface="Calibri" pitchFamily="34" charset="0"/>
                <a:cs typeface="Calibri" pitchFamily="34" charset="0"/>
              </a:rPr>
              <a:t>LH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 је неопходан за финални раст фоликула и овулацију – око 2 дана пре овулације секреција </a:t>
            </a:r>
            <a:r>
              <a:rPr lang="en-US" sz="2200" dirty="0" smtClean="0">
                <a:latin typeface="Calibri" pitchFamily="34" charset="0"/>
                <a:cs typeface="Calibri" pitchFamily="34" charset="0"/>
              </a:rPr>
              <a:t>LH </a:t>
            </a:r>
            <a:r>
              <a:rPr lang="sr-Cyrl-RS" sz="2200" dirty="0" smtClean="0">
                <a:latin typeface="Calibri" pitchFamily="34" charset="0"/>
                <a:cs typeface="Calibri" pitchFamily="34" charset="0"/>
              </a:rPr>
              <a:t>се драстично повећава.</a:t>
            </a:r>
          </a:p>
          <a:p>
            <a:pPr fontAlgn="auto">
              <a:spcAft>
                <a:spcPts val="0"/>
              </a:spcAft>
              <a:defRPr/>
            </a:pPr>
            <a:endParaRPr lang="sr-Cyrl-RS" sz="2200" dirty="0" smtClean="0">
              <a:latin typeface="Calibri" pitchFamily="34" charset="0"/>
              <a:cs typeface="Calibri" pitchFamily="34" charset="0"/>
            </a:endParaRPr>
          </a:p>
          <a:p>
            <a:pPr fontAlgn="auto">
              <a:spcAft>
                <a:spcPts val="0"/>
              </a:spcAft>
              <a:defRPr/>
            </a:pPr>
            <a:endParaRPr lang="ru-RU" sz="2200" dirty="0" smtClean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1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1752</TotalTime>
  <Words>3911</Words>
  <Application>Microsoft Office PowerPoint</Application>
  <PresentationFormat>On-screen Show (4:3)</PresentationFormat>
  <Paragraphs>409</Paragraphs>
  <Slides>47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50" baseType="lpstr">
      <vt:lpstr>Arial</vt:lpstr>
      <vt:lpstr>Calibri</vt:lpstr>
      <vt:lpstr>Theme1</vt:lpstr>
      <vt:lpstr>Женски и мушки репродуктивни систем</vt:lpstr>
      <vt:lpstr>Физиологија женског репродуктивног система</vt:lpstr>
      <vt:lpstr>Женски репродуктивни систем</vt:lpstr>
      <vt:lpstr>Женски репродуктивни систем</vt:lpstr>
      <vt:lpstr>Женски репродуктивни систем</vt:lpstr>
      <vt:lpstr>Оваријумски циклус</vt:lpstr>
      <vt:lpstr>Оваријумски циклус</vt:lpstr>
      <vt:lpstr>Оваријумски циклус</vt:lpstr>
      <vt:lpstr>Оваријумски циклус</vt:lpstr>
      <vt:lpstr>Оваријумски циклус</vt:lpstr>
      <vt:lpstr>Оваријумски циклус</vt:lpstr>
      <vt:lpstr>PowerPoint Presentation</vt:lpstr>
      <vt:lpstr>Оваријумски циклус</vt:lpstr>
      <vt:lpstr>Оваријумски циклус</vt:lpstr>
      <vt:lpstr>Утерини циклус</vt:lpstr>
      <vt:lpstr>Утерини циклус</vt:lpstr>
      <vt:lpstr>PowerPoint Presentation</vt:lpstr>
      <vt:lpstr>Утерини циклус</vt:lpstr>
      <vt:lpstr>Естрогени</vt:lpstr>
      <vt:lpstr>Естрогени</vt:lpstr>
      <vt:lpstr>Естрогени</vt:lpstr>
      <vt:lpstr>Естрогени</vt:lpstr>
      <vt:lpstr>Естрогени</vt:lpstr>
      <vt:lpstr>Прогестерон</vt:lpstr>
      <vt:lpstr>Прогестерон</vt:lpstr>
      <vt:lpstr>Контрола функције оваријума</vt:lpstr>
      <vt:lpstr>Контрола функције оваријума</vt:lpstr>
      <vt:lpstr>Женски полни акт</vt:lpstr>
      <vt:lpstr>Женски полни акт</vt:lpstr>
      <vt:lpstr>Лактација</vt:lpstr>
      <vt:lpstr>Лактација</vt:lpstr>
      <vt:lpstr>Лактација</vt:lpstr>
      <vt:lpstr>Лактација</vt:lpstr>
      <vt:lpstr>Физиологија мушког репродуктивног система</vt:lpstr>
      <vt:lpstr>Мушки репродуктивни систем</vt:lpstr>
      <vt:lpstr>Мушки репродуктивни систем</vt:lpstr>
      <vt:lpstr>Сперматогенеза</vt:lpstr>
      <vt:lpstr>Сперматогенеза</vt:lpstr>
      <vt:lpstr>Сперматогенеза</vt:lpstr>
      <vt:lpstr>Сперматогенеза</vt:lpstr>
      <vt:lpstr>Сперматогенеза</vt:lpstr>
      <vt:lpstr>Мушки полни акт</vt:lpstr>
      <vt:lpstr>Мушки полни акт</vt:lpstr>
      <vt:lpstr>Тестостерон</vt:lpstr>
      <vt:lpstr>Тестостерон</vt:lpstr>
      <vt:lpstr>Тестостерон</vt:lpstr>
      <vt:lpstr>Тестостерон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Физиологија ендокриног система и репродукција</dc:title>
  <dc:creator>Editor</dc:creator>
  <cp:lastModifiedBy>Jovana Joksimovic</cp:lastModifiedBy>
  <cp:revision>65</cp:revision>
  <dcterms:created xsi:type="dcterms:W3CDTF">2018-11-24T19:45:15Z</dcterms:created>
  <dcterms:modified xsi:type="dcterms:W3CDTF">2021-01-31T18:15:04Z</dcterms:modified>
</cp:coreProperties>
</file>